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1" r:id="rId2"/>
    <p:sldId id="263" r:id="rId3"/>
    <p:sldId id="272" r:id="rId4"/>
    <p:sldId id="275" r:id="rId5"/>
    <p:sldId id="278" r:id="rId6"/>
    <p:sldId id="273" r:id="rId7"/>
    <p:sldId id="274" r:id="rId8"/>
    <p:sldId id="279" r:id="rId9"/>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7973" autoAdjust="0"/>
    <p:restoredTop sz="99767" autoAdjust="0"/>
  </p:normalViewPr>
  <p:slideViewPr>
    <p:cSldViewPr snapToGrid="0">
      <p:cViewPr>
        <p:scale>
          <a:sx n="90" d="100"/>
          <a:sy n="90" d="100"/>
        </p:scale>
        <p:origin x="-1842" y="-72"/>
      </p:cViewPr>
      <p:guideLst>
        <p:guide orient="horz" pos="31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FFC39-3512-4DDB-B0A6-9AC036C8B2A1}" type="datetimeFigureOut">
              <a:rPr lang="en-GB" smtClean="0"/>
              <a:t>09/05/2017</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A06CE5-E029-43D4-ADC7-C7AE8C9EA2A0}" type="slidenum">
              <a:rPr lang="en-GB" smtClean="0"/>
              <a:t>‹Nº›</a:t>
            </a:fld>
            <a:endParaRPr lang="en-GB"/>
          </a:p>
        </p:txBody>
      </p:sp>
    </p:spTree>
    <p:extLst>
      <p:ext uri="{BB962C8B-B14F-4D97-AF65-F5344CB8AC3E}">
        <p14:creationId xmlns:p14="http://schemas.microsoft.com/office/powerpoint/2010/main" val="2081044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A06CE5-E029-43D4-ADC7-C7AE8C9EA2A0}" type="slidenum">
              <a:rPr lang="en-GB" smtClean="0"/>
              <a:t>1</a:t>
            </a:fld>
            <a:endParaRPr lang="en-GB"/>
          </a:p>
        </p:txBody>
      </p:sp>
    </p:spTree>
    <p:extLst>
      <p:ext uri="{BB962C8B-B14F-4D97-AF65-F5344CB8AC3E}">
        <p14:creationId xmlns:p14="http://schemas.microsoft.com/office/powerpoint/2010/main" val="2479117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BA06CE5-E029-43D4-ADC7-C7AE8C9EA2A0}" type="slidenum">
              <a:rPr lang="en-GB" smtClean="0"/>
              <a:t>2</a:t>
            </a:fld>
            <a:endParaRPr lang="en-GB"/>
          </a:p>
        </p:txBody>
      </p:sp>
    </p:spTree>
    <p:extLst>
      <p:ext uri="{BB962C8B-B14F-4D97-AF65-F5344CB8AC3E}">
        <p14:creationId xmlns:p14="http://schemas.microsoft.com/office/powerpoint/2010/main" val="168807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1191"/>
            <a:ext cx="5143500" cy="3448756"/>
          </a:xfrm>
        </p:spPr>
        <p:txBody>
          <a:bodyPr anchor="b"/>
          <a:lstStyle>
            <a:lvl1pPr algn="ctr">
              <a:defRPr sz="3375"/>
            </a:lvl1pPr>
          </a:lstStyle>
          <a:p>
            <a:r>
              <a:rPr lang="en-US"/>
              <a:t>Click to edit Master title style</a:t>
            </a:r>
            <a:endParaRPr lang="en-GB"/>
          </a:p>
        </p:txBody>
      </p:sp>
      <p:sp>
        <p:nvSpPr>
          <p:cNvPr id="3" name="Subtitle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99CD2C7-EC3B-45B8-AB28-8EAB3CECAAA2}" type="datetimeFigureOut">
              <a:rPr lang="en-GB" smtClean="0"/>
              <a:t>09/05/2017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72C48-4105-4AB6-89E9-851BC5923332}" type="slidenum">
              <a:rPr lang="en-GB" smtClean="0"/>
              <a:t>‹Nº›</a:t>
            </a:fld>
            <a:endParaRPr lang="en-GB"/>
          </a:p>
        </p:txBody>
      </p:sp>
    </p:spTree>
    <p:extLst>
      <p:ext uri="{BB962C8B-B14F-4D97-AF65-F5344CB8AC3E}">
        <p14:creationId xmlns:p14="http://schemas.microsoft.com/office/powerpoint/2010/main" val="1106552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99CD2C7-EC3B-45B8-AB28-8EAB3CECAAA2}" type="datetimeFigureOut">
              <a:rPr lang="en-GB" smtClean="0"/>
              <a:t>09/05/2017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72C48-4105-4AB6-89E9-851BC5923332}" type="slidenum">
              <a:rPr lang="en-GB" smtClean="0"/>
              <a:t>‹Nº›</a:t>
            </a:fld>
            <a:endParaRPr lang="en-GB"/>
          </a:p>
        </p:txBody>
      </p:sp>
    </p:spTree>
    <p:extLst>
      <p:ext uri="{BB962C8B-B14F-4D97-AF65-F5344CB8AC3E}">
        <p14:creationId xmlns:p14="http://schemas.microsoft.com/office/powerpoint/2010/main" val="1694231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61060" y="761294"/>
            <a:ext cx="831354" cy="1212567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65212" y="761294"/>
            <a:ext cx="2410122" cy="121256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99CD2C7-EC3B-45B8-AB28-8EAB3CECAAA2}" type="datetimeFigureOut">
              <a:rPr lang="en-GB" smtClean="0"/>
              <a:t>09/05/2017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72C48-4105-4AB6-89E9-851BC5923332}" type="slidenum">
              <a:rPr lang="en-GB" smtClean="0"/>
              <a:t>‹Nº›</a:t>
            </a:fld>
            <a:endParaRPr lang="en-GB"/>
          </a:p>
        </p:txBody>
      </p:sp>
    </p:spTree>
    <p:extLst>
      <p:ext uri="{BB962C8B-B14F-4D97-AF65-F5344CB8AC3E}">
        <p14:creationId xmlns:p14="http://schemas.microsoft.com/office/powerpoint/2010/main" val="171791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99CD2C7-EC3B-45B8-AB28-8EAB3CECAAA2}" type="datetimeFigureOut">
              <a:rPr lang="en-GB" smtClean="0"/>
              <a:t>09/05/2017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72C48-4105-4AB6-89E9-851BC5923332}" type="slidenum">
              <a:rPr lang="en-GB" smtClean="0"/>
              <a:t>‹Nº›</a:t>
            </a:fld>
            <a:endParaRPr lang="en-GB"/>
          </a:p>
        </p:txBody>
      </p:sp>
    </p:spTree>
    <p:extLst>
      <p:ext uri="{BB962C8B-B14F-4D97-AF65-F5344CB8AC3E}">
        <p14:creationId xmlns:p14="http://schemas.microsoft.com/office/powerpoint/2010/main" val="1853334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2"/>
            <a:ext cx="5915025" cy="4120620"/>
          </a:xfrm>
        </p:spPr>
        <p:txBody>
          <a:bodyPr anchor="b"/>
          <a:lstStyle>
            <a:lvl1pPr>
              <a:defRPr sz="3375"/>
            </a:lvl1pPr>
          </a:lstStyle>
          <a:p>
            <a:r>
              <a:rPr lang="en-US"/>
              <a:t>Click to edit Master title style</a:t>
            </a:r>
            <a:endParaRPr lang="en-GB"/>
          </a:p>
        </p:txBody>
      </p:sp>
      <p:sp>
        <p:nvSpPr>
          <p:cNvPr id="3" name="Text Placeholder 2"/>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9CD2C7-EC3B-45B8-AB28-8EAB3CECAAA2}" type="datetimeFigureOut">
              <a:rPr lang="en-GB" smtClean="0"/>
              <a:t>09/05/2017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72C48-4105-4AB6-89E9-851BC5923332}" type="slidenum">
              <a:rPr lang="en-GB" smtClean="0"/>
              <a:t>‹Nº›</a:t>
            </a:fld>
            <a:endParaRPr lang="en-GB"/>
          </a:p>
        </p:txBody>
      </p:sp>
    </p:spTree>
    <p:extLst>
      <p:ext uri="{BB962C8B-B14F-4D97-AF65-F5344CB8AC3E}">
        <p14:creationId xmlns:p14="http://schemas.microsoft.com/office/powerpoint/2010/main" val="973890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65212" y="3808766"/>
            <a:ext cx="1620738" cy="9078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971675" y="3808766"/>
            <a:ext cx="1620739" cy="9078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99CD2C7-EC3B-45B8-AB28-8EAB3CECAAA2}" type="datetimeFigureOut">
              <a:rPr lang="en-GB" smtClean="0"/>
              <a:t>09/05/2017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A72C48-4105-4AB6-89E9-851BC5923332}" type="slidenum">
              <a:rPr lang="en-GB" smtClean="0"/>
              <a:t>‹Nº›</a:t>
            </a:fld>
            <a:endParaRPr lang="en-GB"/>
          </a:p>
        </p:txBody>
      </p:sp>
    </p:spTree>
    <p:extLst>
      <p:ext uri="{BB962C8B-B14F-4D97-AF65-F5344CB8AC3E}">
        <p14:creationId xmlns:p14="http://schemas.microsoft.com/office/powerpoint/2010/main" val="3734237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4"/>
            <a:ext cx="5915025" cy="1914702"/>
          </a:xfrm>
        </p:spPr>
        <p:txBody>
          <a:bodyPr/>
          <a:lstStyle/>
          <a:p>
            <a:r>
              <a:rPr lang="en-US"/>
              <a:t>Click to edit Master title style</a:t>
            </a:r>
            <a:endParaRPr lang="en-GB"/>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99CD2C7-EC3B-45B8-AB28-8EAB3CECAAA2}" type="datetimeFigureOut">
              <a:rPr lang="en-GB" smtClean="0"/>
              <a:t>09/05/2017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A72C48-4105-4AB6-89E9-851BC5923332}" type="slidenum">
              <a:rPr lang="en-GB" smtClean="0"/>
              <a:t>‹Nº›</a:t>
            </a:fld>
            <a:endParaRPr lang="en-GB"/>
          </a:p>
        </p:txBody>
      </p:sp>
    </p:spTree>
    <p:extLst>
      <p:ext uri="{BB962C8B-B14F-4D97-AF65-F5344CB8AC3E}">
        <p14:creationId xmlns:p14="http://schemas.microsoft.com/office/powerpoint/2010/main" val="2204726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99CD2C7-EC3B-45B8-AB28-8EAB3CECAAA2}" type="datetimeFigureOut">
              <a:rPr lang="en-GB" smtClean="0"/>
              <a:t>09/05/2017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A72C48-4105-4AB6-89E9-851BC5923332}" type="slidenum">
              <a:rPr lang="en-GB" smtClean="0"/>
              <a:t>‹Nº›</a:t>
            </a:fld>
            <a:endParaRPr lang="en-GB"/>
          </a:p>
        </p:txBody>
      </p:sp>
    </p:spTree>
    <p:extLst>
      <p:ext uri="{BB962C8B-B14F-4D97-AF65-F5344CB8AC3E}">
        <p14:creationId xmlns:p14="http://schemas.microsoft.com/office/powerpoint/2010/main" val="2440607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9CD2C7-EC3B-45B8-AB28-8EAB3CECAAA2}" type="datetimeFigureOut">
              <a:rPr lang="en-GB" smtClean="0"/>
              <a:t>09/05/2017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A72C48-4105-4AB6-89E9-851BC5923332}" type="slidenum">
              <a:rPr lang="en-GB" smtClean="0"/>
              <a:t>‹Nº›</a:t>
            </a:fld>
            <a:endParaRPr lang="en-GB"/>
          </a:p>
        </p:txBody>
      </p:sp>
    </p:spTree>
    <p:extLst>
      <p:ext uri="{BB962C8B-B14F-4D97-AF65-F5344CB8AC3E}">
        <p14:creationId xmlns:p14="http://schemas.microsoft.com/office/powerpoint/2010/main" val="3083983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3" cy="2311400"/>
          </a:xfrm>
        </p:spPr>
        <p:txBody>
          <a:bodyPr anchor="b"/>
          <a:lstStyle>
            <a:lvl1pPr>
              <a:defRPr sz="1800"/>
            </a:lvl1pPr>
          </a:lstStyle>
          <a:p>
            <a:r>
              <a:rPr lang="en-US"/>
              <a:t>Click to edit Master title style</a:t>
            </a:r>
            <a:endParaRPr lang="en-GB"/>
          </a:p>
        </p:txBody>
      </p:sp>
      <p:sp>
        <p:nvSpPr>
          <p:cNvPr id="3" name="Content Placeholder 2"/>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A99CD2C7-EC3B-45B8-AB28-8EAB3CECAAA2}" type="datetimeFigureOut">
              <a:rPr lang="en-GB" smtClean="0"/>
              <a:t>09/05/2017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A72C48-4105-4AB6-89E9-851BC5923332}" type="slidenum">
              <a:rPr lang="en-GB" smtClean="0"/>
              <a:t>‹Nº›</a:t>
            </a:fld>
            <a:endParaRPr lang="en-GB"/>
          </a:p>
        </p:txBody>
      </p:sp>
    </p:spTree>
    <p:extLst>
      <p:ext uri="{BB962C8B-B14F-4D97-AF65-F5344CB8AC3E}">
        <p14:creationId xmlns:p14="http://schemas.microsoft.com/office/powerpoint/2010/main" val="3623997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3" cy="2311400"/>
          </a:xfrm>
        </p:spPr>
        <p:txBody>
          <a:bodyPr anchor="b"/>
          <a:lstStyle>
            <a:lvl1pPr>
              <a:defRPr sz="1800"/>
            </a:lvl1pPr>
          </a:lstStyle>
          <a:p>
            <a:r>
              <a:rPr lang="en-US"/>
              <a:t>Click to edit Master title style</a:t>
            </a:r>
            <a:endParaRPr lang="en-GB"/>
          </a:p>
        </p:txBody>
      </p:sp>
      <p:sp>
        <p:nvSpPr>
          <p:cNvPr id="3" name="Picture Placeholder 2"/>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a:p>
        </p:txBody>
      </p:sp>
      <p:sp>
        <p:nvSpPr>
          <p:cNvPr id="4" name="Text Placeholder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A99CD2C7-EC3B-45B8-AB28-8EAB3CECAAA2}" type="datetimeFigureOut">
              <a:rPr lang="en-GB" smtClean="0"/>
              <a:t>09/05/2017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A72C48-4105-4AB6-89E9-851BC5923332}" type="slidenum">
              <a:rPr lang="en-GB" smtClean="0"/>
              <a:t>‹Nº›</a:t>
            </a:fld>
            <a:endParaRPr lang="en-GB"/>
          </a:p>
        </p:txBody>
      </p:sp>
    </p:spTree>
    <p:extLst>
      <p:ext uri="{BB962C8B-B14F-4D97-AF65-F5344CB8AC3E}">
        <p14:creationId xmlns:p14="http://schemas.microsoft.com/office/powerpoint/2010/main" val="89687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A99CD2C7-EC3B-45B8-AB28-8EAB3CECAAA2}" type="datetimeFigureOut">
              <a:rPr lang="en-GB" smtClean="0"/>
              <a:t>09/05/2017</a:t>
            </a:fld>
            <a:endParaRPr lang="en-GB"/>
          </a:p>
        </p:txBody>
      </p:sp>
      <p:sp>
        <p:nvSpPr>
          <p:cNvPr id="5" name="Footer Placeholder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46A72C48-4105-4AB6-89E9-851BC5923332}" type="slidenum">
              <a:rPr lang="en-GB" smtClean="0"/>
              <a:t>‹Nº›</a:t>
            </a:fld>
            <a:endParaRPr lang="en-GB"/>
          </a:p>
        </p:txBody>
      </p:sp>
    </p:spTree>
    <p:extLst>
      <p:ext uri="{BB962C8B-B14F-4D97-AF65-F5344CB8AC3E}">
        <p14:creationId xmlns:p14="http://schemas.microsoft.com/office/powerpoint/2010/main" val="3798920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www.sfrp.asso.fr/"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irpa2018europe.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cipram-madrid-2016.es/"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hyperlink" Target="http://www.irrs.eu/"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hyperlink" Target="http://irrs.eu/documents/IRRS2016Scientificprogramme.pd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097280" y="401462"/>
            <a:ext cx="4663440" cy="914400"/>
          </a:xfrm>
          <a:prstGeom prst="rect">
            <a:avLst/>
          </a:prstGeom>
          <a:solidFill>
            <a:srgbClr val="FFFFFF"/>
          </a:solidFill>
          <a:ln w="9525">
            <a:noFill/>
            <a:miter lim="800000"/>
            <a:headEnd/>
            <a:tailEnd/>
          </a:ln>
        </p:spPr>
        <p:txBody>
          <a:bodyPr rot="0" vert="horz" wrap="square" lIns="0" tIns="0" rIns="0" bIns="0" anchor="ctr" anchorCtr="0">
            <a:noAutofit/>
          </a:bodyPr>
          <a:lstStyle/>
          <a:p>
            <a:pPr algn="ctr">
              <a:lnSpc>
                <a:spcPct val="80000"/>
              </a:lnSpc>
            </a:pPr>
            <a:r>
              <a:rPr lang="en-US" sz="2800" dirty="0">
                <a:solidFill>
                  <a:srgbClr val="00B0F0"/>
                </a:solidFill>
                <a:latin typeface="Arial Black" panose="020B0A04020102020204" pitchFamily="34" charset="0"/>
                <a:ea typeface="Calibri" panose="020F0502020204030204" pitchFamily="34" charset="0"/>
              </a:rPr>
              <a:t>BOLETÍN DE LA IRPA </a:t>
            </a:r>
            <a:endParaRPr lang="en-GB" sz="2800" dirty="0">
              <a:solidFill>
                <a:srgbClr val="00B0F0"/>
              </a:solidFill>
              <a:latin typeface="Arial Black" panose="020B0A04020102020204" pitchFamily="34" charset="0"/>
              <a:ea typeface="Calibri" panose="020F0502020204030204" pitchFamily="34" charset="0"/>
            </a:endParaRPr>
          </a:p>
          <a:p>
            <a:pPr algn="ctr">
              <a:lnSpc>
                <a:spcPct val="80000"/>
              </a:lnSpc>
            </a:pPr>
            <a:r>
              <a:rPr lang="es-AR" sz="1100" i="1" dirty="0">
                <a:latin typeface="Arial" panose="020B0604020202020204" pitchFamily="34" charset="0"/>
                <a:ea typeface="Calibri" panose="020F0502020204030204" pitchFamily="34" charset="0"/>
              </a:rPr>
              <a:t>Por y para los profesionales de la protección radiológica</a:t>
            </a:r>
            <a:endParaRPr lang="en-GB" sz="1100" dirty="0">
              <a:latin typeface="Arial" panose="020B0604020202020204" pitchFamily="34" charset="0"/>
              <a:ea typeface="Calibri" panose="020F0502020204030204" pitchFamily="34" charset="0"/>
            </a:endParaRPr>
          </a:p>
        </p:txBody>
      </p:sp>
      <p:sp>
        <p:nvSpPr>
          <p:cNvPr id="6" name="Text Box 2"/>
          <p:cNvSpPr txBox="1">
            <a:spLocks noChangeArrowheads="1"/>
          </p:cNvSpPr>
          <p:nvPr/>
        </p:nvSpPr>
        <p:spPr bwMode="auto">
          <a:xfrm>
            <a:off x="5523931" y="401462"/>
            <a:ext cx="914400" cy="914400"/>
          </a:xfrm>
          <a:prstGeom prst="rect">
            <a:avLst/>
          </a:prstGeom>
          <a:solidFill>
            <a:srgbClr val="FFFFFF"/>
          </a:solidFill>
          <a:ln w="9525">
            <a:noFill/>
            <a:miter lim="800000"/>
            <a:headEnd/>
            <a:tailEnd/>
          </a:ln>
        </p:spPr>
        <p:txBody>
          <a:bodyPr rot="0" vert="horz" wrap="square" lIns="0" tIns="0" rIns="0" bIns="0" anchor="ctr" anchorCtr="0">
            <a:noAutofit/>
          </a:bodyPr>
          <a:lstStyle/>
          <a:p>
            <a:pPr marL="0" marR="0" algn="r">
              <a:lnSpc>
                <a:spcPct val="107000"/>
              </a:lnSpc>
              <a:spcBef>
                <a:spcPts val="0"/>
              </a:spcBef>
              <a:spcAft>
                <a:spcPts val="0"/>
              </a:spcAft>
            </a:pPr>
            <a:r>
              <a:rPr lang="en-GB" sz="1000" dirty="0">
                <a:effectLst/>
                <a:latin typeface="Arial" panose="020B0604020202020204" pitchFamily="34" charset="0"/>
                <a:ea typeface="Calibri" panose="020F0502020204030204" pitchFamily="34" charset="0"/>
              </a:rPr>
              <a:t>ISSUE #</a:t>
            </a:r>
            <a:r>
              <a:rPr lang="en-GB" sz="1000" dirty="0" smtClean="0">
                <a:effectLst/>
                <a:latin typeface="Arial" panose="020B0604020202020204" pitchFamily="34" charset="0"/>
                <a:ea typeface="Calibri" panose="020F0502020204030204" pitchFamily="34" charset="0"/>
              </a:rPr>
              <a:t>13</a:t>
            </a:r>
            <a:endParaRPr lang="en-GB" sz="1200" dirty="0">
              <a:effectLst/>
              <a:latin typeface="Arial" panose="020B0604020202020204" pitchFamily="34" charset="0"/>
              <a:ea typeface="Calibri" panose="020F0502020204030204" pitchFamily="34" charset="0"/>
            </a:endParaRPr>
          </a:p>
          <a:p>
            <a:pPr marL="0" marR="0" algn="r">
              <a:lnSpc>
                <a:spcPct val="107000"/>
              </a:lnSpc>
              <a:spcBef>
                <a:spcPts val="0"/>
              </a:spcBef>
              <a:spcAft>
                <a:spcPts val="0"/>
              </a:spcAft>
            </a:pPr>
            <a:r>
              <a:rPr lang="en-GB" sz="1000" dirty="0" err="1" smtClean="0">
                <a:latin typeface="Arial" panose="020B0604020202020204" pitchFamily="34" charset="0"/>
                <a:ea typeface="Calibri" panose="020F0502020204030204" pitchFamily="34" charset="0"/>
              </a:rPr>
              <a:t>Marzo</a:t>
            </a:r>
            <a:r>
              <a:rPr lang="en-GB" sz="1000" dirty="0" smtClean="0">
                <a:effectLst/>
                <a:latin typeface="Arial" panose="020B0604020202020204" pitchFamily="34" charset="0"/>
                <a:ea typeface="Calibri" panose="020F0502020204030204" pitchFamily="34" charset="0"/>
              </a:rPr>
              <a:t> 2017</a:t>
            </a:r>
            <a:endParaRPr lang="en-GB" sz="1200" dirty="0">
              <a:effectLst/>
              <a:latin typeface="Arial" panose="020B0604020202020204" pitchFamily="34" charset="0"/>
              <a:ea typeface="Calibri" panose="020F0502020204030204" pitchFamily="34" charset="0"/>
            </a:endParaRPr>
          </a:p>
          <a:p>
            <a:pPr marL="0" marR="0" algn="r">
              <a:lnSpc>
                <a:spcPct val="107000"/>
              </a:lnSpc>
              <a:spcBef>
                <a:spcPts val="0"/>
              </a:spcBef>
              <a:spcAft>
                <a:spcPts val="0"/>
              </a:spcAft>
            </a:pPr>
            <a:r>
              <a:rPr lang="en-GB" sz="1000" dirty="0">
                <a:effectLst/>
                <a:latin typeface="Arial" panose="020B0604020202020204" pitchFamily="34" charset="0"/>
                <a:ea typeface="Calibri" panose="020F0502020204030204" pitchFamily="34" charset="0"/>
              </a:rPr>
              <a:t>© IRPA</a:t>
            </a:r>
            <a:endParaRPr lang="en-GB" sz="1200" dirty="0">
              <a:effectLst/>
              <a:latin typeface="Arial" panose="020B0604020202020204" pitchFamily="34" charset="0"/>
              <a:ea typeface="Calibri" panose="020F0502020204030204" pitchFamily="34" charset="0"/>
            </a:endParaRPr>
          </a:p>
        </p:txBody>
      </p:sp>
      <p:sp>
        <p:nvSpPr>
          <p:cNvPr id="2" name="Rectangle 1"/>
          <p:cNvSpPr/>
          <p:nvPr/>
        </p:nvSpPr>
        <p:spPr>
          <a:xfrm>
            <a:off x="1409131" y="1249680"/>
            <a:ext cx="50292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78" y="401462"/>
            <a:ext cx="914400" cy="977984"/>
          </a:xfrm>
          <a:prstGeom prst="rect">
            <a:avLst/>
          </a:prstGeom>
        </p:spPr>
      </p:pic>
      <p:sp>
        <p:nvSpPr>
          <p:cNvPr id="10" name="Text Box 2"/>
          <p:cNvSpPr txBox="1">
            <a:spLocks noChangeArrowheads="1"/>
          </p:cNvSpPr>
          <p:nvPr/>
        </p:nvSpPr>
        <p:spPr bwMode="auto">
          <a:xfrm>
            <a:off x="0" y="8841093"/>
            <a:ext cx="6858000" cy="1064907"/>
          </a:xfrm>
          <a:prstGeom prst="rect">
            <a:avLst/>
          </a:prstGeom>
          <a:solidFill>
            <a:srgbClr val="00B0F0"/>
          </a:solidFill>
          <a:ln w="9525">
            <a:noFill/>
            <a:miter lim="800000"/>
            <a:headEnd/>
            <a:tailEnd/>
          </a:ln>
        </p:spPr>
        <p:txBody>
          <a:bodyPr rot="0" vert="horz" wrap="square" lIns="91440" tIns="91440" rIns="91440" bIns="91440" anchor="b" anchorCtr="0">
            <a:spAutoFit/>
          </a:bodyPr>
          <a:lstStyle/>
          <a:p>
            <a:pPr algn="just">
              <a:lnSpc>
                <a:spcPct val="110000"/>
              </a:lnSpc>
            </a:pPr>
            <a:r>
              <a:rPr lang="es-AR" sz="1200" dirty="0" smtClean="0">
                <a:solidFill>
                  <a:schemeClr val="bg1"/>
                </a:solidFill>
                <a:latin typeface="Arial Black" panose="020B0A04020102020204" pitchFamily="34" charset="0"/>
                <a:ea typeface="Calibri" panose="020F0502020204030204" pitchFamily="34" charset="0"/>
              </a:rPr>
              <a:t>Su </a:t>
            </a:r>
            <a:r>
              <a:rPr lang="es-AR" sz="1200" dirty="0">
                <a:solidFill>
                  <a:schemeClr val="bg1"/>
                </a:solidFill>
                <a:latin typeface="Arial Black" panose="020B0A04020102020204" pitchFamily="34" charset="0"/>
                <a:ea typeface="Calibri" panose="020F0502020204030204" pitchFamily="34" charset="0"/>
              </a:rPr>
              <a:t>Comisión de Publicaciones de la IRPA</a:t>
            </a:r>
          </a:p>
          <a:p>
            <a:pPr algn="just">
              <a:lnSpc>
                <a:spcPct val="110000"/>
              </a:lnSpc>
            </a:pPr>
            <a:r>
              <a:rPr lang="en-GB" sz="1000" dirty="0" err="1" smtClean="0">
                <a:solidFill>
                  <a:schemeClr val="bg1"/>
                </a:solidFill>
                <a:latin typeface="Arial" panose="020B0604020202020204" pitchFamily="34" charset="0"/>
                <a:ea typeface="Calibri" panose="020F0502020204030204" pitchFamily="34" charset="0"/>
              </a:rPr>
              <a:t>Presidente</a:t>
            </a:r>
            <a:r>
              <a:rPr lang="en-GB" sz="1000" dirty="0" smtClean="0">
                <a:solidFill>
                  <a:schemeClr val="bg1"/>
                </a:solidFill>
                <a:latin typeface="Arial" panose="020B0604020202020204" pitchFamily="34" charset="0"/>
                <a:ea typeface="Calibri" panose="020F0502020204030204" pitchFamily="34" charset="0"/>
              </a:rPr>
              <a:t> </a:t>
            </a:r>
            <a:r>
              <a:rPr lang="en-GB" sz="1000" dirty="0">
                <a:solidFill>
                  <a:schemeClr val="bg1"/>
                </a:solidFill>
                <a:latin typeface="Arial" panose="020B0604020202020204" pitchFamily="34" charset="0"/>
                <a:ea typeface="Calibri" panose="020F0502020204030204" pitchFamily="34" charset="0"/>
              </a:rPr>
              <a:t>Christopher Clement </a:t>
            </a:r>
            <a:r>
              <a:rPr lang="en-GB" sz="1000" dirty="0">
                <a:solidFill>
                  <a:schemeClr val="bg1"/>
                </a:solidFill>
                <a:latin typeface="Arial" panose="020B0604020202020204" pitchFamily="34" charset="0"/>
                <a:ea typeface="Calibri" panose="020F0502020204030204" pitchFamily="34" charset="0"/>
                <a:sym typeface="Wingdings" panose="05000000000000000000" pitchFamily="2" charset="2"/>
              </a:rPr>
              <a:t></a:t>
            </a:r>
            <a:r>
              <a:rPr lang="en-GB" sz="1000" dirty="0">
                <a:solidFill>
                  <a:schemeClr val="bg1"/>
                </a:solidFill>
                <a:latin typeface="Arial" panose="020B0604020202020204" pitchFamily="34" charset="0"/>
                <a:ea typeface="Calibri" panose="020F0502020204030204" pitchFamily="34" charset="0"/>
              </a:rPr>
              <a:t>  </a:t>
            </a:r>
            <a:r>
              <a:rPr lang="en-GB" sz="1000" dirty="0" err="1" smtClean="0">
                <a:solidFill>
                  <a:schemeClr val="bg1"/>
                </a:solidFill>
                <a:latin typeface="Arial" panose="020B0604020202020204" pitchFamily="34" charset="0"/>
                <a:ea typeface="Calibri" panose="020F0502020204030204" pitchFamily="34" charset="0"/>
              </a:rPr>
              <a:t>Vicepresidente</a:t>
            </a:r>
            <a:r>
              <a:rPr lang="en-GB" sz="1000" dirty="0" smtClean="0">
                <a:solidFill>
                  <a:schemeClr val="bg1"/>
                </a:solidFill>
                <a:latin typeface="Arial" panose="020B0604020202020204" pitchFamily="34" charset="0"/>
                <a:ea typeface="Calibri" panose="020F0502020204030204" pitchFamily="34" charset="0"/>
              </a:rPr>
              <a:t> </a:t>
            </a:r>
            <a:r>
              <a:rPr lang="en-GB" sz="1000" dirty="0">
                <a:solidFill>
                  <a:schemeClr val="bg1"/>
                </a:solidFill>
                <a:latin typeface="Arial" panose="020B0604020202020204" pitchFamily="34" charset="0"/>
                <a:ea typeface="Calibri" panose="020F0502020204030204" pitchFamily="34" charset="0"/>
              </a:rPr>
              <a:t>Chair Bernard </a:t>
            </a:r>
            <a:r>
              <a:rPr lang="en-GB" sz="1000" dirty="0" err="1" smtClean="0">
                <a:solidFill>
                  <a:schemeClr val="bg1"/>
                </a:solidFill>
                <a:latin typeface="Arial" panose="020B0604020202020204" pitchFamily="34" charset="0"/>
                <a:ea typeface="Calibri" panose="020F0502020204030204" pitchFamily="34" charset="0"/>
              </a:rPr>
              <a:t>LeGuen</a:t>
            </a:r>
            <a:r>
              <a:rPr lang="en-GB" sz="1000" dirty="0" smtClean="0">
                <a:solidFill>
                  <a:schemeClr val="bg1"/>
                </a:solidFill>
                <a:latin typeface="Arial" panose="020B0604020202020204" pitchFamily="34" charset="0"/>
                <a:ea typeface="Calibri" panose="020F0502020204030204" pitchFamily="34" charset="0"/>
              </a:rPr>
              <a:t> </a:t>
            </a:r>
            <a:r>
              <a:rPr lang="en-GB" sz="1000" dirty="0">
                <a:solidFill>
                  <a:schemeClr val="bg1"/>
                </a:solidFill>
                <a:latin typeface="Arial" panose="020B0604020202020204" pitchFamily="34" charset="0"/>
                <a:ea typeface="Calibri" panose="020F0502020204030204" pitchFamily="34" charset="0"/>
                <a:sym typeface="Wingdings" panose="05000000000000000000" pitchFamily="2" charset="2"/>
              </a:rPr>
              <a:t></a:t>
            </a:r>
            <a:r>
              <a:rPr lang="en-GB" sz="1000" dirty="0">
                <a:solidFill>
                  <a:schemeClr val="bg1"/>
                </a:solidFill>
                <a:latin typeface="Arial" panose="020B0604020202020204" pitchFamily="34" charset="0"/>
                <a:ea typeface="Calibri" panose="020F0502020204030204" pitchFamily="34" charset="0"/>
              </a:rPr>
              <a:t> </a:t>
            </a:r>
            <a:r>
              <a:rPr lang="es-AR" sz="1000" dirty="0">
                <a:solidFill>
                  <a:schemeClr val="bg1"/>
                </a:solidFill>
                <a:latin typeface="Arial" panose="020B0604020202020204" pitchFamily="34" charset="0"/>
                <a:ea typeface="Calibri" panose="020F0502020204030204" pitchFamily="34" charset="0"/>
              </a:rPr>
              <a:t>Editores del Boletín </a:t>
            </a:r>
            <a:r>
              <a:rPr lang="en-GB" sz="1000" dirty="0" err="1" smtClean="0">
                <a:solidFill>
                  <a:schemeClr val="bg1"/>
                </a:solidFill>
                <a:latin typeface="Arial" panose="020B0604020202020204" pitchFamily="34" charset="0"/>
                <a:ea typeface="Calibri" panose="020F0502020204030204" pitchFamily="34" charset="0"/>
              </a:rPr>
              <a:t>Chunsheng</a:t>
            </a:r>
            <a:r>
              <a:rPr lang="en-GB" sz="1000" dirty="0" smtClean="0">
                <a:solidFill>
                  <a:schemeClr val="bg1"/>
                </a:solidFill>
                <a:latin typeface="Arial" panose="020B0604020202020204" pitchFamily="34" charset="0"/>
                <a:ea typeface="Calibri" panose="020F0502020204030204" pitchFamily="34" charset="0"/>
              </a:rPr>
              <a:t> </a:t>
            </a:r>
            <a:r>
              <a:rPr lang="en-GB" sz="1000" dirty="0">
                <a:solidFill>
                  <a:schemeClr val="bg1"/>
                </a:solidFill>
                <a:latin typeface="Arial" panose="020B0604020202020204" pitchFamily="34" charset="0"/>
                <a:ea typeface="Calibri" panose="020F0502020204030204" pitchFamily="34" charset="0"/>
              </a:rPr>
              <a:t>Li &amp; Ali Shoushtarian </a:t>
            </a:r>
            <a:r>
              <a:rPr lang="en-GB" sz="1000" dirty="0">
                <a:solidFill>
                  <a:schemeClr val="bg1"/>
                </a:solidFill>
                <a:latin typeface="Arial" panose="020B0604020202020204" pitchFamily="34" charset="0"/>
                <a:ea typeface="Calibri" panose="020F0502020204030204" pitchFamily="34" charset="0"/>
                <a:sym typeface="Wingdings" panose="05000000000000000000" pitchFamily="2" charset="2"/>
              </a:rPr>
              <a:t></a:t>
            </a:r>
            <a:r>
              <a:rPr lang="en-GB" sz="1000" dirty="0">
                <a:solidFill>
                  <a:schemeClr val="bg1"/>
                </a:solidFill>
                <a:latin typeface="Arial" panose="020B0604020202020204" pitchFamily="34" charset="0"/>
                <a:ea typeface="Calibri" panose="020F0502020204030204" pitchFamily="34" charset="0"/>
              </a:rPr>
              <a:t> </a:t>
            </a:r>
            <a:r>
              <a:rPr lang="es-AR" sz="1000" dirty="0">
                <a:solidFill>
                  <a:schemeClr val="bg1"/>
                </a:solidFill>
                <a:latin typeface="Arial" panose="020B0604020202020204" pitchFamily="34" charset="0"/>
                <a:ea typeface="Calibri" panose="020F0502020204030204" pitchFamily="34" charset="0"/>
              </a:rPr>
              <a:t>Coordinación de Sociedades Asociadas </a:t>
            </a:r>
            <a:r>
              <a:rPr lang="en-GB" sz="1000" dirty="0" err="1" smtClean="0">
                <a:solidFill>
                  <a:schemeClr val="bg1"/>
                </a:solidFill>
                <a:latin typeface="Arial" panose="020B0604020202020204" pitchFamily="34" charset="0"/>
                <a:ea typeface="Calibri" panose="020F0502020204030204" pitchFamily="34" charset="0"/>
              </a:rPr>
              <a:t>Adelene</a:t>
            </a:r>
            <a:r>
              <a:rPr lang="en-GB" sz="1000" dirty="0" smtClean="0">
                <a:solidFill>
                  <a:schemeClr val="bg1"/>
                </a:solidFill>
                <a:latin typeface="Arial" panose="020B0604020202020204" pitchFamily="34" charset="0"/>
                <a:ea typeface="Calibri" panose="020F0502020204030204" pitchFamily="34" charset="0"/>
              </a:rPr>
              <a:t> </a:t>
            </a:r>
            <a:r>
              <a:rPr lang="en-GB" sz="1000" dirty="0">
                <a:solidFill>
                  <a:schemeClr val="bg1"/>
                </a:solidFill>
                <a:latin typeface="Arial" panose="020B0604020202020204" pitchFamily="34" charset="0"/>
                <a:ea typeface="Calibri" panose="020F0502020204030204" pitchFamily="34" charset="0"/>
              </a:rPr>
              <a:t>Gaw </a:t>
            </a:r>
            <a:r>
              <a:rPr lang="en-GB" sz="1000" dirty="0">
                <a:solidFill>
                  <a:schemeClr val="bg1"/>
                </a:solidFill>
                <a:latin typeface="Arial" panose="020B0604020202020204" pitchFamily="34" charset="0"/>
                <a:ea typeface="Calibri" panose="020F0502020204030204" pitchFamily="34" charset="0"/>
                <a:sym typeface="Wingdings" panose="05000000000000000000" pitchFamily="2" charset="2"/>
              </a:rPr>
              <a:t></a:t>
            </a:r>
            <a:r>
              <a:rPr lang="en-GB" sz="1000" dirty="0">
                <a:solidFill>
                  <a:schemeClr val="bg1"/>
                </a:solidFill>
                <a:latin typeface="Arial" panose="020B0604020202020204" pitchFamily="34" charset="0"/>
                <a:ea typeface="Calibri" panose="020F0502020204030204" pitchFamily="34" charset="0"/>
              </a:rPr>
              <a:t> </a:t>
            </a:r>
            <a:r>
              <a:rPr lang="es-AR" sz="1000" dirty="0">
                <a:solidFill>
                  <a:schemeClr val="bg1"/>
                </a:solidFill>
                <a:latin typeface="Arial" panose="020B0604020202020204" pitchFamily="34" charset="0"/>
                <a:ea typeface="Calibri" panose="020F0502020204030204" pitchFamily="34" charset="0"/>
              </a:rPr>
              <a:t>Administradores del Sitio </a:t>
            </a:r>
            <a:r>
              <a:rPr lang="es-AR" sz="1000" dirty="0" smtClean="0">
                <a:solidFill>
                  <a:schemeClr val="bg1"/>
                </a:solidFill>
                <a:latin typeface="Arial" panose="020B0604020202020204" pitchFamily="34" charset="0"/>
                <a:ea typeface="Calibri" panose="020F0502020204030204" pitchFamily="34" charset="0"/>
              </a:rPr>
              <a:t>Web </a:t>
            </a:r>
            <a:r>
              <a:rPr lang="en-GB" sz="1000" dirty="0" smtClean="0">
                <a:solidFill>
                  <a:schemeClr val="bg1"/>
                </a:solidFill>
                <a:latin typeface="Arial" panose="020B0604020202020204" pitchFamily="34" charset="0"/>
                <a:ea typeface="Calibri" panose="020F0502020204030204" pitchFamily="34" charset="0"/>
              </a:rPr>
              <a:t>Andy </a:t>
            </a:r>
            <a:r>
              <a:rPr lang="en-GB" sz="1000" dirty="0" err="1">
                <a:solidFill>
                  <a:schemeClr val="bg1"/>
                </a:solidFill>
                <a:latin typeface="Arial" panose="020B0604020202020204" pitchFamily="34" charset="0"/>
                <a:ea typeface="Calibri" panose="020F0502020204030204" pitchFamily="34" charset="0"/>
              </a:rPr>
              <a:t>Karam</a:t>
            </a:r>
            <a:r>
              <a:rPr lang="en-GB" sz="1000" dirty="0">
                <a:solidFill>
                  <a:schemeClr val="bg1"/>
                </a:solidFill>
                <a:latin typeface="Arial" panose="020B0604020202020204" pitchFamily="34" charset="0"/>
                <a:ea typeface="Calibri" panose="020F0502020204030204" pitchFamily="34" charset="0"/>
              </a:rPr>
              <a:t> &amp; Chris </a:t>
            </a:r>
            <a:r>
              <a:rPr lang="en-GB" sz="1000" dirty="0" err="1">
                <a:solidFill>
                  <a:schemeClr val="bg1"/>
                </a:solidFill>
                <a:latin typeface="Arial" panose="020B0604020202020204" pitchFamily="34" charset="0"/>
                <a:ea typeface="Calibri" panose="020F0502020204030204" pitchFamily="34" charset="0"/>
              </a:rPr>
              <a:t>Malcolmson</a:t>
            </a:r>
            <a:r>
              <a:rPr lang="en-GB" sz="1000" dirty="0">
                <a:solidFill>
                  <a:schemeClr val="bg1"/>
                </a:solidFill>
                <a:latin typeface="Arial" panose="020B0604020202020204" pitchFamily="34" charset="0"/>
                <a:ea typeface="Calibri" panose="020F0502020204030204" pitchFamily="34" charset="0"/>
              </a:rPr>
              <a:t> </a:t>
            </a:r>
            <a:r>
              <a:rPr lang="en-GB" sz="1000" dirty="0">
                <a:solidFill>
                  <a:schemeClr val="bg1"/>
                </a:solidFill>
                <a:latin typeface="Arial" panose="020B0604020202020204" pitchFamily="34" charset="0"/>
                <a:ea typeface="Calibri" panose="020F0502020204030204" pitchFamily="34" charset="0"/>
                <a:sym typeface="Wingdings" panose="05000000000000000000" pitchFamily="2" charset="2"/>
              </a:rPr>
              <a:t></a:t>
            </a:r>
            <a:r>
              <a:rPr lang="en-GB" sz="1000" dirty="0">
                <a:solidFill>
                  <a:schemeClr val="bg1"/>
                </a:solidFill>
                <a:latin typeface="Arial" panose="020B0604020202020204" pitchFamily="34" charset="0"/>
                <a:ea typeface="Calibri" panose="020F0502020204030204" pitchFamily="34" charset="0"/>
              </a:rPr>
              <a:t> </a:t>
            </a:r>
            <a:r>
              <a:rPr lang="es-AR" sz="1000" dirty="0">
                <a:solidFill>
                  <a:schemeClr val="bg1"/>
                </a:solidFill>
                <a:latin typeface="Arial" panose="020B0604020202020204" pitchFamily="34" charset="0"/>
                <a:ea typeface="Calibri" panose="020F0502020204030204" pitchFamily="34" charset="0"/>
              </a:rPr>
              <a:t>Administradores de Redes Sociales </a:t>
            </a:r>
            <a:r>
              <a:rPr lang="en-GB" sz="1000" dirty="0" smtClean="0">
                <a:solidFill>
                  <a:schemeClr val="bg1"/>
                </a:solidFill>
                <a:latin typeface="Arial" panose="020B0604020202020204" pitchFamily="34" charset="0"/>
                <a:ea typeface="Calibri" panose="020F0502020204030204" pitchFamily="34" charset="0"/>
              </a:rPr>
              <a:t>Sven </a:t>
            </a:r>
            <a:r>
              <a:rPr lang="en-GB" sz="1000" dirty="0" err="1">
                <a:solidFill>
                  <a:schemeClr val="bg1"/>
                </a:solidFill>
                <a:latin typeface="Arial" panose="020B0604020202020204" pitchFamily="34" charset="0"/>
                <a:ea typeface="Calibri" panose="020F0502020204030204" pitchFamily="34" charset="0"/>
              </a:rPr>
              <a:t>Nagels</a:t>
            </a:r>
            <a:r>
              <a:rPr lang="en-GB" sz="1000" dirty="0">
                <a:solidFill>
                  <a:schemeClr val="bg1"/>
                </a:solidFill>
                <a:latin typeface="Arial" panose="020B0604020202020204" pitchFamily="34" charset="0"/>
                <a:ea typeface="Calibri" panose="020F0502020204030204" pitchFamily="34" charset="0"/>
              </a:rPr>
              <a:t> &amp; Chris </a:t>
            </a:r>
            <a:r>
              <a:rPr lang="en-GB" sz="1000" dirty="0" err="1">
                <a:solidFill>
                  <a:schemeClr val="bg1"/>
                </a:solidFill>
                <a:latin typeface="Arial" panose="020B0604020202020204" pitchFamily="34" charset="0"/>
                <a:ea typeface="Calibri" panose="020F0502020204030204" pitchFamily="34" charset="0"/>
              </a:rPr>
              <a:t>Malcolmson</a:t>
            </a:r>
            <a:r>
              <a:rPr lang="en-GB" sz="1000" dirty="0">
                <a:solidFill>
                  <a:schemeClr val="bg1"/>
                </a:solidFill>
                <a:latin typeface="Arial" panose="020B0604020202020204" pitchFamily="34" charset="0"/>
                <a:ea typeface="Calibri" panose="020F0502020204030204" pitchFamily="34" charset="0"/>
              </a:rPr>
              <a:t> </a:t>
            </a:r>
            <a:r>
              <a:rPr lang="en-GB" sz="1000" dirty="0">
                <a:solidFill>
                  <a:schemeClr val="bg1"/>
                </a:solidFill>
                <a:latin typeface="Arial" panose="020B0604020202020204" pitchFamily="34" charset="0"/>
                <a:ea typeface="Calibri" panose="020F0502020204030204" pitchFamily="34" charset="0"/>
                <a:sym typeface="Wingdings" panose="05000000000000000000" pitchFamily="2" charset="2"/>
              </a:rPr>
              <a:t></a:t>
            </a:r>
            <a:r>
              <a:rPr lang="en-GB" sz="1000" dirty="0">
                <a:solidFill>
                  <a:schemeClr val="bg1"/>
                </a:solidFill>
                <a:latin typeface="Arial" panose="020B0604020202020204" pitchFamily="34" charset="0"/>
                <a:ea typeface="Calibri" panose="020F0502020204030204" pitchFamily="34" charset="0"/>
              </a:rPr>
              <a:t> </a:t>
            </a:r>
            <a:r>
              <a:rPr lang="es-AR" sz="1000" dirty="0">
                <a:solidFill>
                  <a:schemeClr val="bg1"/>
                </a:solidFill>
                <a:latin typeface="Arial" panose="020B0604020202020204" pitchFamily="34" charset="0"/>
                <a:ea typeface="Calibri" panose="020F0502020204030204" pitchFamily="34" charset="0"/>
              </a:rPr>
              <a:t>Revisores de Medios de Comunicación </a:t>
            </a:r>
            <a:r>
              <a:rPr lang="en-GB" sz="1000" dirty="0" smtClean="0">
                <a:solidFill>
                  <a:schemeClr val="bg1"/>
                </a:solidFill>
                <a:latin typeface="Arial" panose="020B0604020202020204" pitchFamily="34" charset="0"/>
                <a:ea typeface="Calibri" panose="020F0502020204030204" pitchFamily="34" charset="0"/>
              </a:rPr>
              <a:t>Sven </a:t>
            </a:r>
            <a:r>
              <a:rPr lang="en-GB" sz="1000" dirty="0" err="1">
                <a:solidFill>
                  <a:schemeClr val="bg1"/>
                </a:solidFill>
                <a:latin typeface="Arial" panose="020B0604020202020204" pitchFamily="34" charset="0"/>
                <a:ea typeface="Calibri" panose="020F0502020204030204" pitchFamily="34" charset="0"/>
              </a:rPr>
              <a:t>Nagels</a:t>
            </a:r>
            <a:r>
              <a:rPr lang="en-GB" sz="1000" dirty="0">
                <a:solidFill>
                  <a:schemeClr val="bg1"/>
                </a:solidFill>
                <a:latin typeface="Arial" panose="020B0604020202020204" pitchFamily="34" charset="0"/>
                <a:ea typeface="Calibri" panose="020F0502020204030204" pitchFamily="34" charset="0"/>
              </a:rPr>
              <a:t>, Young-</a:t>
            </a:r>
            <a:r>
              <a:rPr lang="en-GB" sz="1000" dirty="0" err="1">
                <a:solidFill>
                  <a:schemeClr val="bg1"/>
                </a:solidFill>
                <a:latin typeface="Arial" panose="020B0604020202020204" pitchFamily="34" charset="0"/>
                <a:ea typeface="Calibri" panose="020F0502020204030204" pitchFamily="34" charset="0"/>
              </a:rPr>
              <a:t>Khi</a:t>
            </a:r>
            <a:r>
              <a:rPr lang="en-GB" sz="1000" dirty="0">
                <a:solidFill>
                  <a:schemeClr val="bg1"/>
                </a:solidFill>
                <a:latin typeface="Arial" panose="020B0604020202020204" pitchFamily="34" charset="0"/>
                <a:ea typeface="Calibri" panose="020F0502020204030204" pitchFamily="34" charset="0"/>
              </a:rPr>
              <a:t> Lim, </a:t>
            </a:r>
            <a:r>
              <a:rPr lang="en-GB" sz="1000" dirty="0" smtClean="0">
                <a:solidFill>
                  <a:schemeClr val="bg1"/>
                </a:solidFill>
                <a:latin typeface="Arial" panose="020B0604020202020204" pitchFamily="34" charset="0"/>
                <a:ea typeface="Calibri" panose="020F0502020204030204" pitchFamily="34" charset="0"/>
              </a:rPr>
              <a:t>Hattori </a:t>
            </a:r>
            <a:r>
              <a:rPr lang="en-GB" sz="1000" dirty="0" err="1" smtClean="0">
                <a:solidFill>
                  <a:schemeClr val="bg1"/>
                </a:solidFill>
                <a:latin typeface="Arial" panose="020B0604020202020204" pitchFamily="34" charset="0"/>
                <a:ea typeface="Calibri" panose="020F0502020204030204" pitchFamily="34" charset="0"/>
              </a:rPr>
              <a:t>Takatoshi</a:t>
            </a:r>
            <a:r>
              <a:rPr lang="en-GB" sz="1000" dirty="0" smtClean="0">
                <a:solidFill>
                  <a:schemeClr val="bg1"/>
                </a:solidFill>
                <a:latin typeface="Arial" panose="020B0604020202020204" pitchFamily="34" charset="0"/>
                <a:ea typeface="Calibri" panose="020F0502020204030204" pitchFamily="34" charset="0"/>
              </a:rPr>
              <a:t> </a:t>
            </a:r>
            <a:r>
              <a:rPr lang="en-GB" sz="1000" dirty="0">
                <a:solidFill>
                  <a:schemeClr val="bg1"/>
                </a:solidFill>
                <a:latin typeface="Arial" panose="020B0604020202020204" pitchFamily="34" charset="0"/>
                <a:ea typeface="Calibri" panose="020F0502020204030204" pitchFamily="34" charset="0"/>
                <a:sym typeface="Wingdings" panose="05000000000000000000" pitchFamily="2" charset="2"/>
              </a:rPr>
              <a:t></a:t>
            </a:r>
            <a:r>
              <a:rPr lang="en-GB" sz="1000" dirty="0">
                <a:solidFill>
                  <a:schemeClr val="bg1"/>
                </a:solidFill>
                <a:latin typeface="Arial" panose="020B0604020202020204" pitchFamily="34" charset="0"/>
                <a:ea typeface="Calibri" panose="020F0502020204030204" pitchFamily="34" charset="0"/>
              </a:rPr>
              <a:t> </a:t>
            </a:r>
            <a:r>
              <a:rPr lang="en-GB" sz="1000" dirty="0" err="1" smtClean="0">
                <a:solidFill>
                  <a:schemeClr val="bg1"/>
                </a:solidFill>
                <a:latin typeface="Arial" panose="020B0604020202020204" pitchFamily="34" charset="0"/>
                <a:ea typeface="Calibri" panose="020F0502020204030204" pitchFamily="34" charset="0"/>
              </a:rPr>
              <a:t>Asesor</a:t>
            </a:r>
            <a:r>
              <a:rPr lang="en-GB" sz="1000" dirty="0" smtClean="0">
                <a:solidFill>
                  <a:schemeClr val="bg1"/>
                </a:solidFill>
                <a:latin typeface="Arial" panose="020B0604020202020204" pitchFamily="34" charset="0"/>
                <a:ea typeface="Calibri" panose="020F0502020204030204" pitchFamily="34" charset="0"/>
              </a:rPr>
              <a:t> de  Proceedings  </a:t>
            </a:r>
            <a:r>
              <a:rPr lang="en-GB" sz="1000" dirty="0" err="1" smtClean="0">
                <a:solidFill>
                  <a:schemeClr val="bg1"/>
                </a:solidFill>
                <a:latin typeface="Arial" panose="020B0604020202020204" pitchFamily="34" charset="0"/>
                <a:ea typeface="Calibri" panose="020F0502020204030204" pitchFamily="34" charset="0"/>
              </a:rPr>
              <a:t>Haruyuki</a:t>
            </a:r>
            <a:r>
              <a:rPr lang="en-GB" sz="1000" dirty="0" smtClean="0">
                <a:solidFill>
                  <a:schemeClr val="bg1"/>
                </a:solidFill>
                <a:latin typeface="Arial" panose="020B0604020202020204" pitchFamily="34" charset="0"/>
                <a:ea typeface="Calibri" panose="020F0502020204030204" pitchFamily="34" charset="0"/>
              </a:rPr>
              <a:t> </a:t>
            </a:r>
            <a:r>
              <a:rPr lang="en-GB" sz="1000" dirty="0" err="1" smtClean="0">
                <a:solidFill>
                  <a:schemeClr val="bg1"/>
                </a:solidFill>
                <a:latin typeface="Arial" panose="020B0604020202020204" pitchFamily="34" charset="0"/>
                <a:ea typeface="Calibri" panose="020F0502020204030204" pitchFamily="34" charset="0"/>
              </a:rPr>
              <a:t>Ogino</a:t>
            </a:r>
            <a:endParaRPr lang="en-GB" sz="1000" dirty="0">
              <a:solidFill>
                <a:schemeClr val="bg1"/>
              </a:solidFill>
              <a:effectLst/>
              <a:latin typeface="Arial" panose="020B0604020202020204" pitchFamily="34" charset="0"/>
              <a:ea typeface="Calibri" panose="020F0502020204030204" pitchFamily="34" charset="0"/>
            </a:endParaRPr>
          </a:p>
        </p:txBody>
      </p:sp>
      <p:sp>
        <p:nvSpPr>
          <p:cNvPr id="11" name="Text Box 2"/>
          <p:cNvSpPr txBox="1">
            <a:spLocks noChangeArrowheads="1"/>
          </p:cNvSpPr>
          <p:nvPr/>
        </p:nvSpPr>
        <p:spPr bwMode="auto">
          <a:xfrm>
            <a:off x="506135" y="1367331"/>
            <a:ext cx="5791140" cy="7048083"/>
          </a:xfrm>
          <a:prstGeom prst="rect">
            <a:avLst/>
          </a:prstGeom>
          <a:solidFill>
            <a:srgbClr val="FFFFFF"/>
          </a:solidFill>
          <a:ln w="9525">
            <a:noFill/>
            <a:miter lim="800000"/>
            <a:headEnd/>
            <a:tailEnd/>
          </a:ln>
        </p:spPr>
        <p:txBody>
          <a:bodyPr rot="0" vert="horz" wrap="square" lIns="91440" tIns="91440" rIns="91440" bIns="91440" anchor="t" anchorCtr="0">
            <a:spAutoFit/>
          </a:bodyPr>
          <a:lstStyle/>
          <a:p>
            <a:pPr algn="ctr"/>
            <a:r>
              <a:rPr lang="en-GB" sz="1400" b="1" dirty="0">
                <a:latin typeface="Arial" panose="020B0604020202020204" pitchFamily="34" charset="0"/>
                <a:cs typeface="Arial" panose="020B0604020202020204" pitchFamily="34" charset="0"/>
              </a:rPr>
              <a:t>BLOG DEL PRESIDENTE </a:t>
            </a:r>
            <a:endParaRPr lang="en-US" sz="1400" b="1" dirty="0">
              <a:latin typeface="Arial" panose="020B0604020202020204" pitchFamily="34" charset="0"/>
              <a:cs typeface="Arial" panose="020B0604020202020204" pitchFamily="34" charset="0"/>
            </a:endParaRPr>
          </a:p>
          <a:p>
            <a:pPr algn="just"/>
            <a:r>
              <a:rPr lang="es-ES" sz="1200" dirty="0" smtClean="0">
                <a:latin typeface="Arial" panose="020B0604020202020204" pitchFamily="34" charset="0"/>
                <a:cs typeface="Arial" panose="020B0604020202020204" pitchFamily="34" charset="0"/>
              </a:rPr>
              <a:t>El </a:t>
            </a:r>
            <a:r>
              <a:rPr lang="es-ES" sz="1200" dirty="0">
                <a:latin typeface="Arial" panose="020B0604020202020204" pitchFamily="34" charset="0"/>
                <a:cs typeface="Arial" panose="020B0604020202020204" pitchFamily="34" charset="0"/>
              </a:rPr>
              <a:t>tiempo vuela. </a:t>
            </a:r>
            <a:r>
              <a:rPr lang="es-ES" sz="1200" dirty="0" smtClean="0">
                <a:latin typeface="Arial" panose="020B0604020202020204" pitchFamily="34" charset="0"/>
                <a:cs typeface="Arial" panose="020B0604020202020204" pitchFamily="34" charset="0"/>
              </a:rPr>
              <a:t>Ya estamos en el primer año del período IRPA </a:t>
            </a:r>
            <a:r>
              <a:rPr lang="es-ES" sz="1200" dirty="0">
                <a:latin typeface="Arial" panose="020B0604020202020204" pitchFamily="34" charset="0"/>
                <a:cs typeface="Arial" panose="020B0604020202020204" pitchFamily="34" charset="0"/>
              </a:rPr>
              <a:t>2016-2020, y es importante que </a:t>
            </a:r>
            <a:r>
              <a:rPr lang="es-ES" sz="1200" dirty="0" smtClean="0">
                <a:latin typeface="Arial" panose="020B0604020202020204" pitchFamily="34" charset="0"/>
                <a:cs typeface="Arial" panose="020B0604020202020204" pitchFamily="34" charset="0"/>
              </a:rPr>
              <a:t>tomemos el </a:t>
            </a:r>
            <a:r>
              <a:rPr lang="es-ES" sz="1200" dirty="0">
                <a:latin typeface="Arial" panose="020B0604020202020204" pitchFamily="34" charset="0"/>
                <a:cs typeface="Arial" panose="020B0604020202020204" pitchFamily="34" charset="0"/>
              </a:rPr>
              <a:t>ritmo de nuestro programa. Hemos publicado nuestro Programa Estratégico para este período [vea la página principal de irpa.net], y hemos invitado a todas las Sociedades Asociadas </a:t>
            </a:r>
            <a:r>
              <a:rPr lang="es-ES" sz="1200" dirty="0" smtClean="0">
                <a:latin typeface="Arial" panose="020B0604020202020204" pitchFamily="34" charset="0"/>
                <a:cs typeface="Arial" panose="020B0604020202020204" pitchFamily="34" charset="0"/>
              </a:rPr>
              <a:t>(SA) </a:t>
            </a:r>
            <a:r>
              <a:rPr lang="es-ES" sz="1200" dirty="0">
                <a:latin typeface="Arial" panose="020B0604020202020204" pitchFamily="34" charset="0"/>
                <a:cs typeface="Arial" panose="020B0604020202020204" pitchFamily="34" charset="0"/>
              </a:rPr>
              <a:t>a ayudarnos </a:t>
            </a:r>
            <a:r>
              <a:rPr lang="es-ES" sz="1200" dirty="0" smtClean="0">
                <a:latin typeface="Arial" panose="020B0604020202020204" pitchFamily="34" charset="0"/>
                <a:cs typeface="Arial" panose="020B0604020202020204" pitchFamily="34" charset="0"/>
              </a:rPr>
              <a:t>a llevarlo a cabo mediante </a:t>
            </a:r>
            <a:r>
              <a:rPr lang="es-ES" sz="1200" dirty="0">
                <a:latin typeface="Arial" panose="020B0604020202020204" pitchFamily="34" charset="0"/>
                <a:cs typeface="Arial" panose="020B0604020202020204" pitchFamily="34" charset="0"/>
              </a:rPr>
              <a:t>la nominación de personas en los diversos grupos de trabajo y </a:t>
            </a:r>
            <a:r>
              <a:rPr lang="es-ES" sz="1200" dirty="0" smtClean="0">
                <a:latin typeface="Arial" panose="020B0604020202020204" pitchFamily="34" charset="0"/>
                <a:cs typeface="Arial" panose="020B0604020202020204" pitchFamily="34" charset="0"/>
              </a:rPr>
              <a:t>comités. Nuestra </a:t>
            </a:r>
            <a:r>
              <a:rPr lang="es-ES" sz="1200" dirty="0">
                <a:latin typeface="Arial" panose="020B0604020202020204" pitchFamily="34" charset="0"/>
                <a:cs typeface="Arial" panose="020B0604020202020204" pitchFamily="34" charset="0"/>
              </a:rPr>
              <a:t>estrategia está diseñada tanto para ayudar a </a:t>
            </a:r>
            <a:r>
              <a:rPr lang="es-ES" sz="1200" dirty="0" smtClean="0">
                <a:latin typeface="Arial" panose="020B0604020202020204" pitchFamily="34" charset="0"/>
                <a:cs typeface="Arial" panose="020B0604020202020204" pitchFamily="34" charset="0"/>
              </a:rPr>
              <a:t>las SA </a:t>
            </a:r>
            <a:r>
              <a:rPr lang="es-ES" sz="1200" dirty="0">
                <a:latin typeface="Arial" panose="020B0604020202020204" pitchFamily="34" charset="0"/>
                <a:cs typeface="Arial" panose="020B0604020202020204" pitchFamily="34" charset="0"/>
              </a:rPr>
              <a:t>a ser más eficaces en sus propios </a:t>
            </a:r>
            <a:r>
              <a:rPr lang="es-ES" sz="1200" dirty="0" smtClean="0">
                <a:latin typeface="Arial" panose="020B0604020202020204" pitchFamily="34" charset="0"/>
                <a:cs typeface="Arial" panose="020B0604020202020204" pitchFamily="34" charset="0"/>
              </a:rPr>
              <a:t>ámbitos de incumbencia, </a:t>
            </a:r>
            <a:r>
              <a:rPr lang="es-ES" sz="1200" dirty="0">
                <a:latin typeface="Arial" panose="020B0604020202020204" pitchFamily="34" charset="0"/>
                <a:cs typeface="Arial" panose="020B0604020202020204" pitchFamily="34" charset="0"/>
              </a:rPr>
              <a:t>como para permitir que la "voz de la profesión" sea escuchada por las organizaciones internacionales. Pero nada de esto se puede lograr sin el apoyo total y la participación de ustedes, los </a:t>
            </a:r>
            <a:r>
              <a:rPr lang="es-ES" sz="1200" dirty="0" smtClean="0">
                <a:latin typeface="Arial" panose="020B0604020202020204" pitchFamily="34" charset="0"/>
                <a:cs typeface="Arial" panose="020B0604020202020204" pitchFamily="34" charset="0"/>
              </a:rPr>
              <a:t>profesionales, </a:t>
            </a:r>
            <a:r>
              <a:rPr lang="es-ES" sz="1200" dirty="0">
                <a:latin typeface="Arial" panose="020B0604020202020204" pitchFamily="34" charset="0"/>
                <a:cs typeface="Arial" panose="020B0604020202020204" pitchFamily="34" charset="0"/>
              </a:rPr>
              <a:t>así que por </a:t>
            </a:r>
            <a:r>
              <a:rPr lang="es-ES" sz="1200" dirty="0" smtClean="0">
                <a:latin typeface="Arial" panose="020B0604020202020204" pitchFamily="34" charset="0"/>
                <a:cs typeface="Arial" panose="020B0604020202020204" pitchFamily="34" charset="0"/>
              </a:rPr>
              <a:t>favor </a:t>
            </a:r>
            <a:r>
              <a:rPr lang="es-ES" sz="1200" dirty="0">
                <a:latin typeface="Arial" panose="020B0604020202020204" pitchFamily="34" charset="0"/>
                <a:cs typeface="Arial" panose="020B0604020202020204" pitchFamily="34" charset="0"/>
              </a:rPr>
              <a:t>presten su experiencia y entusiasmo </a:t>
            </a:r>
            <a:r>
              <a:rPr lang="es-ES" sz="1200" dirty="0" smtClean="0">
                <a:latin typeface="Arial" panose="020B0604020202020204" pitchFamily="34" charset="0"/>
                <a:cs typeface="Arial" panose="020B0604020202020204" pitchFamily="34" charset="0"/>
              </a:rPr>
              <a:t>para </a:t>
            </a:r>
            <a:r>
              <a:rPr lang="es-ES" sz="1200" dirty="0">
                <a:latin typeface="Arial" panose="020B0604020202020204" pitchFamily="34" charset="0"/>
                <a:cs typeface="Arial" panose="020B0604020202020204" pitchFamily="34" charset="0"/>
              </a:rPr>
              <a:t>involucrarse.</a:t>
            </a:r>
            <a:endParaRPr lang="en-GB" sz="1200" dirty="0">
              <a:latin typeface="Arial" panose="020B0604020202020204" pitchFamily="34" charset="0"/>
              <a:cs typeface="Arial" panose="020B0604020202020204" pitchFamily="34" charset="0"/>
            </a:endParaRPr>
          </a:p>
          <a:p>
            <a:pPr algn="just"/>
            <a:r>
              <a:rPr lang="es-ES" sz="1200" dirty="0" smtClean="0">
                <a:latin typeface="Arial" panose="020B0604020202020204" pitchFamily="34" charset="0"/>
                <a:cs typeface="Arial" panose="020B0604020202020204" pitchFamily="34" charset="0"/>
              </a:rPr>
              <a:t>En </a:t>
            </a:r>
            <a:r>
              <a:rPr lang="es-ES" sz="1200" dirty="0">
                <a:latin typeface="Arial" panose="020B0604020202020204" pitchFamily="34" charset="0"/>
                <a:cs typeface="Arial" panose="020B0604020202020204" pitchFamily="34" charset="0"/>
              </a:rPr>
              <a:t>lo que respecta a nuestro programa de participación </a:t>
            </a:r>
            <a:r>
              <a:rPr lang="es-ES" sz="1200" dirty="0" smtClean="0">
                <a:latin typeface="Arial" panose="020B0604020202020204" pitchFamily="34" charset="0"/>
                <a:cs typeface="Arial" panose="020B0604020202020204" pitchFamily="34" charset="0"/>
              </a:rPr>
              <a:t>como la voz internacional de </a:t>
            </a:r>
            <a:r>
              <a:rPr lang="es-ES" sz="1200" dirty="0">
                <a:latin typeface="Arial" panose="020B0604020202020204" pitchFamily="34" charset="0"/>
                <a:cs typeface="Arial" panose="020B0604020202020204" pitchFamily="34" charset="0"/>
              </a:rPr>
              <a:t>la profesión, </a:t>
            </a:r>
            <a:r>
              <a:rPr lang="es-ES" sz="1200" dirty="0" smtClean="0">
                <a:latin typeface="Arial" panose="020B0604020202020204" pitchFamily="34" charset="0"/>
                <a:cs typeface="Arial" panose="020B0604020202020204" pitchFamily="34" charset="0"/>
              </a:rPr>
              <a:t>me ha especialmente </a:t>
            </a:r>
            <a:r>
              <a:rPr lang="es-ES" sz="1200" dirty="0">
                <a:latin typeface="Arial" panose="020B0604020202020204" pitchFamily="34" charset="0"/>
                <a:cs typeface="Arial" panose="020B0604020202020204" pitchFamily="34" charset="0"/>
              </a:rPr>
              <a:t>impresionado </a:t>
            </a:r>
            <a:r>
              <a:rPr lang="es-ES" sz="1200" dirty="0" smtClean="0">
                <a:latin typeface="Arial" panose="020B0604020202020204" pitchFamily="34" charset="0"/>
                <a:cs typeface="Arial" panose="020B0604020202020204" pitchFamily="34" charset="0"/>
              </a:rPr>
              <a:t>cuantas </a:t>
            </a:r>
            <a:r>
              <a:rPr lang="es-ES" sz="1200" dirty="0">
                <a:latin typeface="Arial" panose="020B0604020202020204" pitchFamily="34" charset="0"/>
                <a:cs typeface="Arial" panose="020B0604020202020204" pitchFamily="34" charset="0"/>
              </a:rPr>
              <a:t>organizaciones están </a:t>
            </a:r>
            <a:r>
              <a:rPr lang="es-ES" sz="1200" dirty="0" smtClean="0">
                <a:latin typeface="Arial" panose="020B0604020202020204" pitchFamily="34" charset="0"/>
                <a:cs typeface="Arial" panose="020B0604020202020204" pitchFamily="34" charset="0"/>
              </a:rPr>
              <a:t>solicitando nuestros aportes y </a:t>
            </a:r>
            <a:r>
              <a:rPr lang="es-ES" sz="1200" dirty="0">
                <a:latin typeface="Arial" panose="020B0604020202020204" pitchFamily="34" charset="0"/>
                <a:cs typeface="Arial" panose="020B0604020202020204" pitchFamily="34" charset="0"/>
              </a:rPr>
              <a:t>participación. Casi semanalmente recibimos solicitudes e invitaciones, y he contado 26 eventos de este tipo que cubren nuestro primer año de </a:t>
            </a:r>
            <a:r>
              <a:rPr lang="es-ES" sz="1200" dirty="0" smtClean="0">
                <a:latin typeface="Arial" panose="020B0604020202020204" pitchFamily="34" charset="0"/>
                <a:cs typeface="Arial" panose="020B0604020202020204" pitchFamily="34" charset="0"/>
              </a:rPr>
              <a:t>gestión. </a:t>
            </a:r>
            <a:r>
              <a:rPr lang="es-ES" sz="1200" dirty="0">
                <a:latin typeface="Arial" panose="020B0604020202020204" pitchFamily="34" charset="0"/>
                <a:cs typeface="Arial" panose="020B0604020202020204" pitchFamily="34" charset="0"/>
              </a:rPr>
              <a:t>Este es un desafío. Es casi imposible involucrarse en todos, ya sea </a:t>
            </a:r>
            <a:r>
              <a:rPr lang="es-ES" sz="1200" dirty="0" smtClean="0">
                <a:latin typeface="Arial" panose="020B0604020202020204" pitchFamily="34" charset="0"/>
                <a:cs typeface="Arial" panose="020B0604020202020204" pitchFamily="34" charset="0"/>
              </a:rPr>
              <a:t>por razones financieras o por los </a:t>
            </a:r>
            <a:r>
              <a:rPr lang="es-ES" sz="1200" dirty="0">
                <a:latin typeface="Arial" panose="020B0604020202020204" pitchFamily="34" charset="0"/>
                <a:cs typeface="Arial" panose="020B0604020202020204" pitchFamily="34" charset="0"/>
              </a:rPr>
              <a:t>recursos limitados, por lo que inevitablemente tenemos que dar prioridad y compartir la carga de trabajo, con la participación de todos los miembros del Consejo Ejecutivo y otros "expertos" relevantes </a:t>
            </a:r>
            <a:r>
              <a:rPr lang="es-ES" sz="1200" dirty="0" smtClean="0">
                <a:latin typeface="Arial" panose="020B0604020202020204" pitchFamily="34" charset="0"/>
                <a:cs typeface="Arial" panose="020B0604020202020204" pitchFamily="34" charset="0"/>
              </a:rPr>
              <a:t>de las SA. La cantidad de oportunidades </a:t>
            </a:r>
            <a:r>
              <a:rPr lang="es-ES" sz="1200" dirty="0">
                <a:latin typeface="Arial" panose="020B0604020202020204" pitchFamily="34" charset="0"/>
                <a:cs typeface="Arial" panose="020B0604020202020204" pitchFamily="34" charset="0"/>
              </a:rPr>
              <a:t>demuestra que </a:t>
            </a:r>
            <a:r>
              <a:rPr lang="es-ES" sz="1200" dirty="0" smtClean="0">
                <a:latin typeface="Arial" panose="020B0604020202020204" pitchFamily="34" charset="0"/>
                <a:cs typeface="Arial" panose="020B0604020202020204" pitchFamily="34" charset="0"/>
              </a:rPr>
              <a:t>la IRPA es </a:t>
            </a:r>
            <a:r>
              <a:rPr lang="es-ES" sz="1200" dirty="0">
                <a:latin typeface="Arial" panose="020B0604020202020204" pitchFamily="34" charset="0"/>
                <a:cs typeface="Arial" panose="020B0604020202020204" pitchFamily="34" charset="0"/>
              </a:rPr>
              <a:t>ahora realmente </a:t>
            </a:r>
            <a:r>
              <a:rPr lang="es-ES" sz="1200" dirty="0" smtClean="0">
                <a:latin typeface="Arial" panose="020B0604020202020204" pitchFamily="34" charset="0"/>
                <a:cs typeface="Arial" panose="020B0604020202020204" pitchFamily="34" charset="0"/>
              </a:rPr>
              <a:t>considerada </a:t>
            </a:r>
            <a:r>
              <a:rPr lang="es-ES" sz="1200" dirty="0">
                <a:latin typeface="Arial" panose="020B0604020202020204" pitchFamily="34" charset="0"/>
                <a:cs typeface="Arial" panose="020B0604020202020204" pitchFamily="34" charset="0"/>
              </a:rPr>
              <a:t>por nuestros </a:t>
            </a:r>
            <a:r>
              <a:rPr lang="en-GB" sz="1200" dirty="0">
                <a:latin typeface="Arial" panose="020B0604020202020204" pitchFamily="34" charset="0"/>
                <a:cs typeface="Arial" panose="020B0604020202020204" pitchFamily="34" charset="0"/>
              </a:rPr>
              <a:t>stakeholders </a:t>
            </a:r>
            <a:r>
              <a:rPr lang="es-ES" sz="1200" dirty="0" smtClean="0">
                <a:latin typeface="Arial" panose="020B0604020202020204" pitchFamily="34" charset="0"/>
                <a:cs typeface="Arial" panose="020B0604020202020204" pitchFamily="34" charset="0"/>
              </a:rPr>
              <a:t>como </a:t>
            </a:r>
            <a:r>
              <a:rPr lang="es-ES" sz="1200" dirty="0">
                <a:latin typeface="Arial" panose="020B0604020202020204" pitchFamily="34" charset="0"/>
                <a:cs typeface="Arial" panose="020B0604020202020204" pitchFamily="34" charset="0"/>
              </a:rPr>
              <a:t>"la voz internacional de la profesión de protección radiológica", y por supuesto esto es algo de lo que podemos estar orgullosos.</a:t>
            </a:r>
            <a:endParaRPr lang="en-GB" sz="1200" dirty="0">
              <a:latin typeface="Arial" panose="020B0604020202020204" pitchFamily="34" charset="0"/>
              <a:cs typeface="Arial" panose="020B0604020202020204" pitchFamily="34" charset="0"/>
            </a:endParaRPr>
          </a:p>
          <a:p>
            <a:pPr algn="just"/>
            <a:r>
              <a:rPr lang="es-ES" sz="1200" dirty="0" smtClean="0">
                <a:latin typeface="Arial" panose="020B0604020202020204" pitchFamily="34" charset="0"/>
                <a:cs typeface="Arial" panose="020B0604020202020204" pitchFamily="34" charset="0"/>
              </a:rPr>
              <a:t>Tenemos </a:t>
            </a:r>
            <a:r>
              <a:rPr lang="es-ES" sz="1200" dirty="0">
                <a:latin typeface="Arial" panose="020B0604020202020204" pitchFamily="34" charset="0"/>
                <a:cs typeface="Arial" panose="020B0604020202020204" pitchFamily="34" charset="0"/>
              </a:rPr>
              <a:t>la intención de usar el Boletín para </a:t>
            </a:r>
            <a:r>
              <a:rPr lang="es-ES" sz="1200" dirty="0" smtClean="0">
                <a:latin typeface="Arial" panose="020B0604020202020204" pitchFamily="34" charset="0"/>
                <a:cs typeface="Arial" panose="020B0604020202020204" pitchFamily="34" charset="0"/>
              </a:rPr>
              <a:t>informar sobre </a:t>
            </a:r>
            <a:r>
              <a:rPr lang="es-ES" sz="1200" dirty="0">
                <a:latin typeface="Arial" panose="020B0604020202020204" pitchFamily="34" charset="0"/>
                <a:cs typeface="Arial" panose="020B0604020202020204" pitchFamily="34" charset="0"/>
              </a:rPr>
              <a:t>algunos de los trabajos con los que la IRPA está comprometida. </a:t>
            </a:r>
            <a:r>
              <a:rPr lang="es-ES" sz="1200" dirty="0" smtClean="0">
                <a:latin typeface="Arial" panose="020B0604020202020204" pitchFamily="34" charset="0"/>
                <a:cs typeface="Arial" panose="020B0604020202020204" pitchFamily="34" charset="0"/>
              </a:rPr>
              <a:t>Podrán </a:t>
            </a:r>
            <a:r>
              <a:rPr lang="es-ES" sz="1200" dirty="0" smtClean="0">
                <a:latin typeface="Arial" panose="020B0604020202020204" pitchFamily="34" charset="0"/>
                <a:cs typeface="Arial" panose="020B0604020202020204" pitchFamily="34" charset="0"/>
              </a:rPr>
              <a:t>leer aquí </a:t>
            </a:r>
            <a:r>
              <a:rPr lang="es-ES" sz="1200" dirty="0">
                <a:latin typeface="Arial" panose="020B0604020202020204" pitchFamily="34" charset="0"/>
                <a:cs typeface="Arial" panose="020B0604020202020204" pitchFamily="34" charset="0"/>
              </a:rPr>
              <a:t>acerca de un importante programa para ayudar a mejorar la cultura de protección </a:t>
            </a:r>
            <a:r>
              <a:rPr lang="es-ES" sz="1200" dirty="0" smtClean="0">
                <a:latin typeface="Arial" panose="020B0604020202020204" pitchFamily="34" charset="0"/>
                <a:cs typeface="Arial" panose="020B0604020202020204" pitchFamily="34" charset="0"/>
              </a:rPr>
              <a:t>radiológica en medicina, </a:t>
            </a:r>
            <a:r>
              <a:rPr lang="es-ES" sz="1200" dirty="0">
                <a:latin typeface="Arial" panose="020B0604020202020204" pitchFamily="34" charset="0"/>
                <a:cs typeface="Arial" panose="020B0604020202020204" pitchFamily="34" charset="0"/>
              </a:rPr>
              <a:t>donde estamos trabajando estrechamente con nuestros socios </a:t>
            </a:r>
            <a:r>
              <a:rPr lang="es-ES" sz="1200" dirty="0" smtClean="0">
                <a:latin typeface="Arial" panose="020B0604020202020204" pitchFamily="34" charset="0"/>
                <a:cs typeface="Arial" panose="020B0604020202020204" pitchFamily="34" charset="0"/>
              </a:rPr>
              <a:t>internacionales, </a:t>
            </a:r>
            <a:r>
              <a:rPr lang="es-ES" sz="1200" dirty="0">
                <a:latin typeface="Arial" panose="020B0604020202020204" pitchFamily="34" charset="0"/>
                <a:cs typeface="Arial" panose="020B0604020202020204" pitchFamily="34" charset="0"/>
              </a:rPr>
              <a:t>IOMP y </a:t>
            </a:r>
            <a:r>
              <a:rPr lang="es-ES" sz="1200" dirty="0" smtClean="0">
                <a:latin typeface="Arial" panose="020B0604020202020204" pitchFamily="34" charset="0"/>
                <a:cs typeface="Arial" panose="020B0604020202020204" pitchFamily="34" charset="0"/>
              </a:rPr>
              <a:t>OMS, </a:t>
            </a:r>
            <a:r>
              <a:rPr lang="es-ES" sz="1200" dirty="0">
                <a:latin typeface="Arial" panose="020B0604020202020204" pitchFamily="34" charset="0"/>
                <a:cs typeface="Arial" panose="020B0604020202020204" pitchFamily="34" charset="0"/>
              </a:rPr>
              <a:t>para poner </a:t>
            </a:r>
            <a:r>
              <a:rPr lang="es-ES" sz="1200" dirty="0" smtClean="0">
                <a:latin typeface="Arial" panose="020B0604020202020204" pitchFamily="34" charset="0"/>
                <a:cs typeface="Arial" panose="020B0604020202020204" pitchFamily="34" charset="0"/>
              </a:rPr>
              <a:t>en práctica en el área médica la Guía sobre Cultura de PR </a:t>
            </a:r>
            <a:r>
              <a:rPr lang="es-ES" sz="1200" dirty="0">
                <a:latin typeface="Arial" panose="020B0604020202020204" pitchFamily="34" charset="0"/>
                <a:cs typeface="Arial" panose="020B0604020202020204" pitchFamily="34" charset="0"/>
              </a:rPr>
              <a:t>que publicamos </a:t>
            </a:r>
            <a:r>
              <a:rPr lang="es-ES" sz="1200" dirty="0" smtClean="0">
                <a:latin typeface="Arial" panose="020B0604020202020204" pitchFamily="34" charset="0"/>
                <a:cs typeface="Arial" panose="020B0604020202020204" pitchFamily="34" charset="0"/>
              </a:rPr>
              <a:t>en </a:t>
            </a:r>
            <a:r>
              <a:rPr lang="es-ES" sz="1200" dirty="0">
                <a:latin typeface="Arial" panose="020B0604020202020204" pitchFamily="34" charset="0"/>
                <a:cs typeface="Arial" panose="020B0604020202020204" pitchFamily="34" charset="0"/>
              </a:rPr>
              <a:t>el año 2014. Además, en febrero la Sociedad Francesa (FSRP) organizó un Taller sobre 'ALARA y Razonabilidad', apoyando la consulta más amplia </a:t>
            </a:r>
            <a:r>
              <a:rPr lang="es-ES" sz="1200" dirty="0" smtClean="0">
                <a:latin typeface="Arial" panose="020B0604020202020204" pitchFamily="34" charset="0"/>
                <a:cs typeface="Arial" panose="020B0604020202020204" pitchFamily="34" charset="0"/>
              </a:rPr>
              <a:t>de la </a:t>
            </a:r>
            <a:r>
              <a:rPr lang="es-ES" sz="1200" dirty="0">
                <a:latin typeface="Arial" panose="020B0604020202020204" pitchFamily="34" charset="0"/>
                <a:cs typeface="Arial" panose="020B0604020202020204" pitchFamily="34" charset="0"/>
              </a:rPr>
              <a:t>IRPA sobre la efectividad del Sistema de Protección. Fue un gran placer asistir a este evento, y usted podrá leer más sobre él en el Boletín.</a:t>
            </a:r>
            <a:endParaRPr lang="en-GB" sz="1200" dirty="0">
              <a:latin typeface="Arial" panose="020B0604020202020204" pitchFamily="34" charset="0"/>
              <a:cs typeface="Arial" panose="020B0604020202020204" pitchFamily="34" charset="0"/>
            </a:endParaRPr>
          </a:p>
          <a:p>
            <a:pPr algn="just"/>
            <a:endParaRPr lang="en-CA" sz="1200" dirty="0">
              <a:latin typeface="Arial" panose="020B0604020202020204" pitchFamily="34" charset="0"/>
              <a:cs typeface="Arial" panose="020B0604020202020204" pitchFamily="34" charset="0"/>
            </a:endParaRPr>
          </a:p>
          <a:p>
            <a:pPr algn="just"/>
            <a:r>
              <a:rPr lang="en-GB" sz="1200" dirty="0">
                <a:latin typeface="Arial" panose="020B0604020202020204" pitchFamily="34" charset="0"/>
                <a:cs typeface="Arial" panose="020B0604020202020204" pitchFamily="34" charset="0"/>
              </a:rPr>
              <a:t>Roger Coates OBE</a:t>
            </a:r>
            <a:endParaRPr lang="en-CA" sz="1200" dirty="0">
              <a:latin typeface="Arial" panose="020B0604020202020204" pitchFamily="34" charset="0"/>
              <a:cs typeface="Arial" panose="020B0604020202020204" pitchFamily="34" charset="0"/>
            </a:endParaRPr>
          </a:p>
          <a:p>
            <a:pPr algn="just"/>
            <a:r>
              <a:rPr lang="en-GB" sz="1200" dirty="0" err="1" smtClean="0">
                <a:latin typeface="Arial" panose="020B0604020202020204" pitchFamily="34" charset="0"/>
                <a:cs typeface="Arial" panose="020B0604020202020204" pitchFamily="34" charset="0"/>
              </a:rPr>
              <a:t>Presidente</a:t>
            </a:r>
            <a:r>
              <a:rPr lang="en-GB" sz="1200" dirty="0" smtClean="0">
                <a:latin typeface="Arial" panose="020B0604020202020204" pitchFamily="34" charset="0"/>
                <a:cs typeface="Arial" panose="020B0604020202020204" pitchFamily="34" charset="0"/>
              </a:rPr>
              <a:t> de la </a:t>
            </a:r>
            <a:r>
              <a:rPr lang="en-GB" sz="1100" dirty="0" smtClean="0">
                <a:latin typeface="Arial" panose="020B0604020202020204" pitchFamily="34" charset="0"/>
                <a:cs typeface="Arial" panose="020B0604020202020204" pitchFamily="34" charset="0"/>
              </a:rPr>
              <a:t>IRPA</a:t>
            </a:r>
            <a:endParaRPr lang="en-US" sz="11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3444" y="7540831"/>
            <a:ext cx="975196" cy="1300261"/>
          </a:xfrm>
          <a:prstGeom prst="rect">
            <a:avLst/>
          </a:prstGeom>
        </p:spPr>
      </p:pic>
    </p:spTree>
    <p:extLst>
      <p:ext uri="{BB962C8B-B14F-4D97-AF65-F5344CB8AC3E}">
        <p14:creationId xmlns:p14="http://schemas.microsoft.com/office/powerpoint/2010/main" val="3363752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78" y="401462"/>
            <a:ext cx="914400" cy="977984"/>
          </a:xfrm>
          <a:prstGeom prst="rect">
            <a:avLst/>
          </a:prstGeom>
        </p:spPr>
      </p:pic>
      <p:sp>
        <p:nvSpPr>
          <p:cNvPr id="3" name="Rectangle 2"/>
          <p:cNvSpPr/>
          <p:nvPr/>
        </p:nvSpPr>
        <p:spPr>
          <a:xfrm>
            <a:off x="276446" y="641072"/>
            <a:ext cx="6292795" cy="6868547"/>
          </a:xfrm>
          <a:prstGeom prst="rect">
            <a:avLst/>
          </a:prstGeom>
        </p:spPr>
        <p:txBody>
          <a:bodyPr wrap="square">
            <a:spAutoFit/>
          </a:bodyPr>
          <a:lstStyle/>
          <a:p>
            <a:pPr algn="ctr">
              <a:spcAft>
                <a:spcPts val="1000"/>
              </a:spcAft>
            </a:pPr>
            <a:r>
              <a:rPr lang="es-ES" sz="1400" b="1" cap="small" dirty="0" smtClean="0">
                <a:latin typeface="Arial" panose="020B0604020202020204" pitchFamily="34" charset="0"/>
                <a:cs typeface="Arial" panose="020B0604020202020204" pitchFamily="34" charset="0"/>
              </a:rPr>
              <a:t>El 4</a:t>
            </a:r>
            <a:r>
              <a:rPr lang="es-ES" sz="1400" b="1" cap="small" baseline="30000" dirty="0" smtClean="0">
                <a:latin typeface="Arial" panose="020B0604020202020204" pitchFamily="34" charset="0"/>
                <a:cs typeface="Arial" panose="020B0604020202020204" pitchFamily="34" charset="0"/>
              </a:rPr>
              <a:t>to</a:t>
            </a:r>
            <a:r>
              <a:rPr lang="es-ES" sz="1400" b="1" cap="small" dirty="0" smtClean="0">
                <a:latin typeface="Arial" panose="020B0604020202020204" pitchFamily="34" charset="0"/>
                <a:cs typeface="Arial" panose="020B0604020202020204" pitchFamily="34" charset="0"/>
              </a:rPr>
              <a:t> </a:t>
            </a:r>
            <a:r>
              <a:rPr lang="es-ES" sz="1400" b="1" cap="small" dirty="0">
                <a:latin typeface="Arial" panose="020B0604020202020204" pitchFamily="34" charset="0"/>
                <a:cs typeface="Arial" panose="020B0604020202020204" pitchFamily="34" charset="0"/>
              </a:rPr>
              <a:t>taller regional de </a:t>
            </a:r>
            <a:r>
              <a:rPr lang="es-ES" sz="1400" b="1" cap="small" dirty="0" err="1" smtClean="0">
                <a:latin typeface="Arial" panose="020B0604020202020204" pitchFamily="34" charset="0"/>
                <a:cs typeface="Arial" panose="020B0604020202020204" pitchFamily="34" charset="0"/>
              </a:rPr>
              <a:t>irpa-who-iomp</a:t>
            </a:r>
            <a:r>
              <a:rPr lang="es-ES" sz="1400" b="1" cap="small" dirty="0" smtClean="0">
                <a:latin typeface="Arial" panose="020B0604020202020204" pitchFamily="34" charset="0"/>
                <a:cs typeface="Arial" panose="020B0604020202020204" pitchFamily="34" charset="0"/>
              </a:rPr>
              <a:t> </a:t>
            </a:r>
            <a:r>
              <a:rPr lang="es-ES" sz="1400" b="1" cap="small" dirty="0">
                <a:latin typeface="Arial" panose="020B0604020202020204" pitchFamily="34" charset="0"/>
                <a:cs typeface="Arial" panose="020B0604020202020204" pitchFamily="34" charset="0"/>
              </a:rPr>
              <a:t>sobre</a:t>
            </a:r>
            <a:br>
              <a:rPr lang="es-ES" sz="1400" b="1" cap="small" dirty="0">
                <a:latin typeface="Arial" panose="020B0604020202020204" pitchFamily="34" charset="0"/>
                <a:cs typeface="Arial" panose="020B0604020202020204" pitchFamily="34" charset="0"/>
              </a:rPr>
            </a:br>
            <a:r>
              <a:rPr lang="es-ES" sz="1400" b="1" cap="small" dirty="0">
                <a:latin typeface="Arial" panose="020B0604020202020204" pitchFamily="34" charset="0"/>
                <a:cs typeface="Arial" panose="020B0604020202020204" pitchFamily="34" charset="0"/>
              </a:rPr>
              <a:t>Cultura de la seguridad radiológica en </a:t>
            </a:r>
            <a:r>
              <a:rPr lang="es-ES" sz="1400" b="1" cap="small" dirty="0" smtClean="0">
                <a:latin typeface="Arial" panose="020B0604020202020204" pitchFamily="34" charset="0"/>
                <a:cs typeface="Arial" panose="020B0604020202020204" pitchFamily="34" charset="0"/>
              </a:rPr>
              <a:t>medicina</a:t>
            </a:r>
            <a:r>
              <a:rPr lang="en-GB" sz="1400" b="1" cap="small" dirty="0">
                <a:latin typeface="Arial" panose="020B0604020202020204" pitchFamily="34" charset="0"/>
                <a:cs typeface="Arial" panose="020B0604020202020204" pitchFamily="34" charset="0"/>
              </a:rPr>
              <a:t> </a:t>
            </a:r>
            <a:endParaRPr lang="en-CA" sz="1400" b="1" cap="small" dirty="0">
              <a:latin typeface="Arial" panose="020B0604020202020204" pitchFamily="34" charset="0"/>
              <a:cs typeface="Arial" panose="020B0604020202020204" pitchFamily="34" charset="0"/>
            </a:endParaRPr>
          </a:p>
          <a:p>
            <a:pPr algn="ctr"/>
            <a:r>
              <a:rPr lang="en-GB" sz="1100" dirty="0" smtClean="0">
                <a:latin typeface="Arial" panose="020B0604020202020204" pitchFamily="34" charset="0"/>
                <a:cs typeface="Arial" panose="020B0604020202020204" pitchFamily="34" charset="0"/>
              </a:rPr>
              <a:t>(</a:t>
            </a:r>
            <a:r>
              <a:rPr lang="en-GB" sz="1100" dirty="0">
                <a:latin typeface="Arial" panose="020B0604020202020204" pitchFamily="34" charset="0"/>
                <a:cs typeface="Arial" panose="020B0604020202020204" pitchFamily="34" charset="0"/>
              </a:rPr>
              <a:t>Bernard </a:t>
            </a:r>
            <a:r>
              <a:rPr lang="en-GB" sz="1100" dirty="0" smtClean="0">
                <a:latin typeface="Arial" panose="020B0604020202020204" pitchFamily="34" charset="0"/>
                <a:cs typeface="Arial" panose="020B0604020202020204" pitchFamily="34" charset="0"/>
              </a:rPr>
              <a:t>Le </a:t>
            </a:r>
            <a:r>
              <a:rPr lang="en-GB" sz="1100" dirty="0" err="1" smtClean="0">
                <a:latin typeface="Arial" panose="020B0604020202020204" pitchFamily="34" charset="0"/>
                <a:cs typeface="Arial" panose="020B0604020202020204" pitchFamily="34" charset="0"/>
              </a:rPr>
              <a:t>Guen</a:t>
            </a:r>
            <a:r>
              <a:rPr lang="en-GB" sz="1100" dirty="0" smtClean="0">
                <a:latin typeface="Arial" panose="020B0604020202020204" pitchFamily="34" charset="0"/>
                <a:cs typeface="Arial" panose="020B0604020202020204" pitchFamily="34" charset="0"/>
              </a:rPr>
              <a:t>, </a:t>
            </a:r>
            <a:r>
              <a:rPr lang="en-GB" sz="1100" dirty="0" err="1" smtClean="0">
                <a:latin typeface="Arial" panose="020B0604020202020204" pitchFamily="34" charset="0"/>
                <a:cs typeface="Arial" panose="020B0604020202020204" pitchFamily="34" charset="0"/>
              </a:rPr>
              <a:t>Oficial</a:t>
            </a:r>
            <a:r>
              <a:rPr lang="en-GB" sz="1100" dirty="0" smtClean="0">
                <a:latin typeface="Arial" panose="020B0604020202020204" pitchFamily="34" charset="0"/>
                <a:cs typeface="Arial" panose="020B0604020202020204" pitchFamily="34" charset="0"/>
              </a:rPr>
              <a:t> </a:t>
            </a:r>
            <a:r>
              <a:rPr lang="en-GB" sz="1100" dirty="0" err="1" smtClean="0">
                <a:latin typeface="Arial" panose="020B0604020202020204" pitchFamily="34" charset="0"/>
                <a:cs typeface="Arial" panose="020B0604020202020204" pitchFamily="34" charset="0"/>
              </a:rPr>
              <a:t>Ejecutivo</a:t>
            </a:r>
            <a:r>
              <a:rPr lang="en-GB" sz="1100" dirty="0" smtClean="0">
                <a:latin typeface="Arial" panose="020B0604020202020204" pitchFamily="34" charset="0"/>
                <a:cs typeface="Arial" panose="020B0604020202020204" pitchFamily="34" charset="0"/>
              </a:rPr>
              <a:t> de la IRPA)</a:t>
            </a:r>
            <a:endParaRPr lang="en-GB" sz="1100" dirty="0" smtClean="0">
              <a:latin typeface="Arial" panose="020B0604020202020204" pitchFamily="34" charset="0"/>
              <a:cs typeface="Arial" panose="020B0604020202020204" pitchFamily="34" charset="0"/>
            </a:endParaRPr>
          </a:p>
          <a:p>
            <a:pPr algn="just"/>
            <a:endParaRPr lang="en-US" sz="400" dirty="0">
              <a:latin typeface="Arial" panose="020B0604020202020204" pitchFamily="34" charset="0"/>
              <a:cs typeface="Arial" panose="020B0604020202020204" pitchFamily="34" charset="0"/>
            </a:endParaRPr>
          </a:p>
          <a:p>
            <a:pPr algn="just"/>
            <a:r>
              <a:rPr lang="es-ES" sz="1100" dirty="0" smtClean="0">
                <a:latin typeface="Arial" panose="020B0604020202020204" pitchFamily="34" charset="0"/>
                <a:cs typeface="Arial" panose="020B0604020202020204" pitchFamily="34" charset="0"/>
              </a:rPr>
              <a:t>Siguiendo la </a:t>
            </a:r>
            <a:r>
              <a:rPr lang="es-ES" sz="1100" dirty="0">
                <a:latin typeface="Arial" panose="020B0604020202020204" pitchFamily="34" charset="0"/>
                <a:cs typeface="Arial" panose="020B0604020202020204" pitchFamily="34" charset="0"/>
              </a:rPr>
              <a:t>iniciativa de la IRPA </a:t>
            </a:r>
            <a:r>
              <a:rPr lang="es-ES" sz="1100" dirty="0" smtClean="0">
                <a:latin typeface="Arial" panose="020B0604020202020204" pitchFamily="34" charset="0"/>
                <a:cs typeface="Arial" panose="020B0604020202020204" pitchFamily="34" charset="0"/>
              </a:rPr>
              <a:t>de 2008 </a:t>
            </a:r>
            <a:r>
              <a:rPr lang="es-ES" sz="1100" dirty="0">
                <a:latin typeface="Arial" panose="020B0604020202020204" pitchFamily="34" charset="0"/>
                <a:cs typeface="Arial" panose="020B0604020202020204" pitchFamily="34" charset="0"/>
              </a:rPr>
              <a:t>sobre </a:t>
            </a:r>
            <a:r>
              <a:rPr lang="es-ES" sz="1100" dirty="0" smtClean="0">
                <a:latin typeface="Arial" panose="020B0604020202020204" pitchFamily="34" charset="0"/>
                <a:cs typeface="Arial" panose="020B0604020202020204" pitchFamily="34" charset="0"/>
              </a:rPr>
              <a:t>cultura </a:t>
            </a:r>
            <a:r>
              <a:rPr lang="es-ES" sz="1100" dirty="0">
                <a:latin typeface="Arial" panose="020B0604020202020204" pitchFamily="34" charset="0"/>
                <a:cs typeface="Arial" panose="020B0604020202020204" pitchFamily="34" charset="0"/>
              </a:rPr>
              <a:t>de protección radiológica, que dio lugar a la publicación del primer principio rector de la protección radiológica en 2014, la IRPA presentó una </a:t>
            </a:r>
            <a:r>
              <a:rPr lang="es-ES" sz="1100" dirty="0" smtClean="0">
                <a:latin typeface="Arial" panose="020B0604020202020204" pitchFamily="34" charset="0"/>
                <a:cs typeface="Arial" panose="020B0604020202020204" pitchFamily="34" charset="0"/>
              </a:rPr>
              <a:t>propuesta, </a:t>
            </a:r>
            <a:r>
              <a:rPr lang="es-ES" sz="1100" dirty="0">
                <a:latin typeface="Arial" panose="020B0604020202020204" pitchFamily="34" charset="0"/>
                <a:cs typeface="Arial" panose="020B0604020202020204" pitchFamily="34" charset="0"/>
              </a:rPr>
              <a:t>en </a:t>
            </a:r>
            <a:r>
              <a:rPr lang="es-ES" sz="1100" dirty="0" smtClean="0">
                <a:latin typeface="Arial" panose="020B0604020202020204" pitchFamily="34" charset="0"/>
                <a:cs typeface="Arial" panose="020B0604020202020204" pitchFamily="34" charset="0"/>
              </a:rPr>
              <a:t>2015, </a:t>
            </a:r>
            <a:r>
              <a:rPr lang="es-ES" sz="1100" dirty="0">
                <a:latin typeface="Arial" panose="020B0604020202020204" pitchFamily="34" charset="0"/>
                <a:cs typeface="Arial" panose="020B0604020202020204" pitchFamily="34" charset="0"/>
              </a:rPr>
              <a:t>para cooperar con la </a:t>
            </a:r>
            <a:r>
              <a:rPr lang="es-ES" sz="1100" dirty="0" smtClean="0">
                <a:latin typeface="Arial" panose="020B0604020202020204" pitchFamily="34" charset="0"/>
                <a:cs typeface="Arial" panose="020B0604020202020204" pitchFamily="34" charset="0"/>
              </a:rPr>
              <a:t>OMS (Organización </a:t>
            </a:r>
            <a:r>
              <a:rPr lang="es-ES" sz="1100" dirty="0">
                <a:latin typeface="Arial" panose="020B0604020202020204" pitchFamily="34" charset="0"/>
                <a:cs typeface="Arial" panose="020B0604020202020204" pitchFamily="34" charset="0"/>
              </a:rPr>
              <a:t>Mundial de la </a:t>
            </a:r>
            <a:r>
              <a:rPr lang="es-ES" sz="1100" dirty="0" smtClean="0">
                <a:latin typeface="Arial" panose="020B0604020202020204" pitchFamily="34" charset="0"/>
                <a:cs typeface="Arial" panose="020B0604020202020204" pitchFamily="34" charset="0"/>
              </a:rPr>
              <a:t>Salud) </a:t>
            </a:r>
            <a:r>
              <a:rPr lang="es-ES" sz="1100" dirty="0">
                <a:latin typeface="Arial" panose="020B0604020202020204" pitchFamily="34" charset="0"/>
                <a:cs typeface="Arial" panose="020B0604020202020204" pitchFamily="34" charset="0"/>
              </a:rPr>
              <a:t>y la </a:t>
            </a:r>
            <a:r>
              <a:rPr lang="es-ES" sz="1100" dirty="0" smtClean="0">
                <a:latin typeface="Arial" panose="020B0604020202020204" pitchFamily="34" charset="0"/>
                <a:cs typeface="Arial" panose="020B0604020202020204" pitchFamily="34" charset="0"/>
              </a:rPr>
              <a:t>IOMP (Organización </a:t>
            </a:r>
            <a:r>
              <a:rPr lang="es-ES" sz="1100" dirty="0">
                <a:latin typeface="Arial" panose="020B0604020202020204" pitchFamily="34" charset="0"/>
                <a:cs typeface="Arial" panose="020B0604020202020204" pitchFamily="34" charset="0"/>
              </a:rPr>
              <a:t>Internacional de </a:t>
            </a:r>
            <a:r>
              <a:rPr lang="es-ES" sz="1100" dirty="0" smtClean="0">
                <a:latin typeface="Arial" panose="020B0604020202020204" pitchFamily="34" charset="0"/>
                <a:cs typeface="Arial" panose="020B0604020202020204" pitchFamily="34" charset="0"/>
              </a:rPr>
              <a:t>Físicos Médicos) sobre </a:t>
            </a:r>
            <a:r>
              <a:rPr lang="es-ES" sz="1100" b="1" dirty="0" smtClean="0">
                <a:latin typeface="Arial" panose="020B0604020202020204" pitchFamily="34" charset="0"/>
                <a:cs typeface="Arial" panose="020B0604020202020204" pitchFamily="34" charset="0"/>
              </a:rPr>
              <a:t>Cultura </a:t>
            </a:r>
            <a:r>
              <a:rPr lang="es-ES" sz="1100" b="1" dirty="0">
                <a:latin typeface="Arial" panose="020B0604020202020204" pitchFamily="34" charset="0"/>
                <a:cs typeface="Arial" panose="020B0604020202020204" pitchFamily="34" charset="0"/>
              </a:rPr>
              <a:t>de la </a:t>
            </a:r>
            <a:r>
              <a:rPr lang="es-ES" sz="1100" b="1" dirty="0" smtClean="0">
                <a:latin typeface="Arial" panose="020B0604020202020204" pitchFamily="34" charset="0"/>
                <a:cs typeface="Arial" panose="020B0604020202020204" pitchFamily="34" charset="0"/>
              </a:rPr>
              <a:t>Seguridad Radiológica </a:t>
            </a:r>
            <a:r>
              <a:rPr lang="es-ES" sz="1100" b="1" dirty="0">
                <a:latin typeface="Arial" panose="020B0604020202020204" pitchFamily="34" charset="0"/>
                <a:cs typeface="Arial" panose="020B0604020202020204" pitchFamily="34" charset="0"/>
              </a:rPr>
              <a:t>en </a:t>
            </a:r>
            <a:r>
              <a:rPr lang="es-ES" sz="1100" b="1" dirty="0" smtClean="0">
                <a:latin typeface="Arial" panose="020B0604020202020204" pitchFamily="34" charset="0"/>
                <a:cs typeface="Arial" panose="020B0604020202020204" pitchFamily="34" charset="0"/>
              </a:rPr>
              <a:t>Medicina</a:t>
            </a:r>
            <a:r>
              <a:rPr lang="es-ES" sz="1100" dirty="0" smtClean="0">
                <a:latin typeface="Arial" panose="020B0604020202020204" pitchFamily="34" charset="0"/>
                <a:cs typeface="Arial" panose="020B0604020202020204" pitchFamily="34" charset="0"/>
              </a:rPr>
              <a:t>.</a:t>
            </a:r>
          </a:p>
          <a:p>
            <a:pPr algn="just"/>
            <a:endParaRPr lang="en-GB" sz="400" dirty="0">
              <a:latin typeface="Arial" panose="020B0604020202020204" pitchFamily="34" charset="0"/>
              <a:cs typeface="Arial" panose="020B0604020202020204" pitchFamily="34" charset="0"/>
            </a:endParaRPr>
          </a:p>
          <a:p>
            <a:pPr algn="just"/>
            <a:r>
              <a:rPr lang="es-ES" sz="1100" dirty="0" smtClean="0">
                <a:latin typeface="Arial" panose="020B0604020202020204" pitchFamily="34" charset="0"/>
                <a:cs typeface="Arial" panose="020B0604020202020204" pitchFamily="34" charset="0"/>
              </a:rPr>
              <a:t>La </a:t>
            </a:r>
            <a:r>
              <a:rPr lang="es-ES" sz="1100" dirty="0">
                <a:latin typeface="Arial" panose="020B0604020202020204" pitchFamily="34" charset="0"/>
                <a:cs typeface="Arial" panose="020B0604020202020204" pitchFamily="34" charset="0"/>
              </a:rPr>
              <a:t>intención de la propuesta </a:t>
            </a:r>
            <a:r>
              <a:rPr lang="es-ES" sz="1100" dirty="0" smtClean="0">
                <a:latin typeface="Arial" panose="020B0604020202020204" pitchFamily="34" charset="0"/>
                <a:cs typeface="Arial" panose="020B0604020202020204" pitchFamily="34" charset="0"/>
              </a:rPr>
              <a:t>de la </a:t>
            </a:r>
            <a:r>
              <a:rPr lang="es-ES" sz="1100" dirty="0">
                <a:latin typeface="Arial" panose="020B0604020202020204" pitchFamily="34" charset="0"/>
                <a:cs typeface="Arial" panose="020B0604020202020204" pitchFamily="34" charset="0"/>
              </a:rPr>
              <a:t>IRPA es que el sector médico utilice los principios clave de seguridad nuclear que se desarrollaron después del accidente de </a:t>
            </a:r>
            <a:r>
              <a:rPr lang="es-ES" sz="1100" dirty="0" err="1">
                <a:latin typeface="Arial" panose="020B0604020202020204" pitchFamily="34" charset="0"/>
                <a:cs typeface="Arial" panose="020B0604020202020204" pitchFamily="34" charset="0"/>
              </a:rPr>
              <a:t>Chernobyl</a:t>
            </a:r>
            <a:r>
              <a:rPr lang="es-ES" sz="1100" dirty="0">
                <a:latin typeface="Arial" panose="020B0604020202020204" pitchFamily="34" charset="0"/>
                <a:cs typeface="Arial" panose="020B0604020202020204" pitchFamily="34" charset="0"/>
              </a:rPr>
              <a:t>. </a:t>
            </a:r>
            <a:r>
              <a:rPr lang="es-ES" sz="1100" dirty="0" smtClean="0">
                <a:latin typeface="Arial" panose="020B0604020202020204" pitchFamily="34" charset="0"/>
                <a:cs typeface="Arial" panose="020B0604020202020204" pitchFamily="34" charset="0"/>
              </a:rPr>
              <a:t>También, </a:t>
            </a:r>
            <a:r>
              <a:rPr lang="es-ES" sz="1100" dirty="0">
                <a:latin typeface="Arial" panose="020B0604020202020204" pitchFamily="34" charset="0"/>
                <a:cs typeface="Arial" panose="020B0604020202020204" pitchFamily="34" charset="0"/>
              </a:rPr>
              <a:t>implica el desarrollo colectivo de un método para identificar las necesidades de las profesiones médicas tomando en cuenta los contextos regionales con miras a crear un entorno sanitario seguro al que </a:t>
            </a:r>
            <a:r>
              <a:rPr lang="es-ES" sz="1100" dirty="0" smtClean="0">
                <a:latin typeface="Arial" panose="020B0604020202020204" pitchFamily="34" charset="0"/>
                <a:cs typeface="Arial" panose="020B0604020202020204" pitchFamily="34" charset="0"/>
              </a:rPr>
              <a:t>naturalmente aspiran todos </a:t>
            </a:r>
            <a:r>
              <a:rPr lang="es-ES" sz="1100" dirty="0">
                <a:latin typeface="Arial" panose="020B0604020202020204" pitchFamily="34" charset="0"/>
                <a:cs typeface="Arial" panose="020B0604020202020204" pitchFamily="34" charset="0"/>
              </a:rPr>
              <a:t>los profesionales y </a:t>
            </a:r>
            <a:r>
              <a:rPr lang="es-ES" sz="1100" dirty="0" smtClean="0">
                <a:latin typeface="Arial" panose="020B0604020202020204" pitchFamily="34" charset="0"/>
                <a:cs typeface="Arial" panose="020B0604020202020204" pitchFamily="34" charset="0"/>
              </a:rPr>
              <a:t>los pacientes.</a:t>
            </a:r>
          </a:p>
          <a:p>
            <a:pPr algn="just"/>
            <a:endParaRPr lang="en-GB" sz="400" dirty="0">
              <a:latin typeface="Arial" panose="020B0604020202020204" pitchFamily="34" charset="0"/>
              <a:cs typeface="Arial" panose="020B0604020202020204" pitchFamily="34" charset="0"/>
            </a:endParaRPr>
          </a:p>
          <a:p>
            <a:pPr algn="just"/>
            <a:r>
              <a:rPr lang="es-ES" sz="1100" dirty="0" smtClean="0">
                <a:latin typeface="Arial" panose="020B0604020202020204" pitchFamily="34" charset="0"/>
                <a:cs typeface="Arial" panose="020B0604020202020204" pitchFamily="34" charset="0"/>
              </a:rPr>
              <a:t>Siguiendo el </a:t>
            </a:r>
            <a:r>
              <a:rPr lang="es-ES" sz="1100" dirty="0">
                <a:latin typeface="Arial" panose="020B0604020202020204" pitchFamily="34" charset="0"/>
                <a:cs typeface="Arial" panose="020B0604020202020204" pitchFamily="34" charset="0"/>
              </a:rPr>
              <a:t>éxito de </a:t>
            </a:r>
            <a:r>
              <a:rPr lang="es-ES" sz="1100" dirty="0" smtClean="0">
                <a:latin typeface="Arial" panose="020B0604020202020204" pitchFamily="34" charset="0"/>
                <a:cs typeface="Arial" panose="020B0604020202020204" pitchFamily="34" charset="0"/>
              </a:rPr>
              <a:t>los tres </a:t>
            </a:r>
            <a:r>
              <a:rPr lang="es-ES" sz="1100" dirty="0">
                <a:latin typeface="Arial" panose="020B0604020202020204" pitchFamily="34" charset="0"/>
                <a:cs typeface="Arial" panose="020B0604020202020204" pitchFamily="34" charset="0"/>
              </a:rPr>
              <a:t>talleres regionales anteriores (Buenos Aires 2015, Ginebra </a:t>
            </a:r>
            <a:r>
              <a:rPr lang="es-ES" sz="1100" dirty="0" smtClean="0">
                <a:latin typeface="Arial" panose="020B0604020202020204" pitchFamily="34" charset="0"/>
                <a:cs typeface="Arial" panose="020B0604020202020204" pitchFamily="34" charset="0"/>
              </a:rPr>
              <a:t>2015 y  </a:t>
            </a:r>
            <a:r>
              <a:rPr lang="es-ES" sz="1100" dirty="0">
                <a:latin typeface="Arial" panose="020B0604020202020204" pitchFamily="34" charset="0"/>
                <a:cs typeface="Arial" panose="020B0604020202020204" pitchFamily="34" charset="0"/>
              </a:rPr>
              <a:t>Sudáfrica 2016), el cuarto taller se celebró en Doha, Qatar, en febrero de 2017, con el apoyo de la Corporación Médica </a:t>
            </a:r>
            <a:r>
              <a:rPr lang="es-ES" sz="1100" dirty="0" err="1">
                <a:latin typeface="Arial" panose="020B0604020202020204" pitchFamily="34" charset="0"/>
                <a:cs typeface="Arial" panose="020B0604020202020204" pitchFamily="34" charset="0"/>
              </a:rPr>
              <a:t>Hamad</a:t>
            </a:r>
            <a:r>
              <a:rPr lang="es-ES" sz="1100" dirty="0">
                <a:latin typeface="Arial" panose="020B0604020202020204" pitchFamily="34" charset="0"/>
                <a:cs typeface="Arial" panose="020B0604020202020204" pitchFamily="34" charset="0"/>
              </a:rPr>
              <a:t> y la Federación de Organizaciones de Física Médica del Oriente Medio (MEFOMP). En total, participaron en este taller 135 participantes </a:t>
            </a:r>
            <a:r>
              <a:rPr lang="es-ES" sz="1100" dirty="0" smtClean="0">
                <a:latin typeface="Arial" panose="020B0604020202020204" pitchFamily="34" charset="0"/>
                <a:cs typeface="Arial" panose="020B0604020202020204" pitchFamily="34" charset="0"/>
              </a:rPr>
              <a:t>de lengua árabe, provenientes de </a:t>
            </a:r>
            <a:r>
              <a:rPr lang="es-ES" sz="1100" dirty="0">
                <a:latin typeface="Arial" panose="020B0604020202020204" pitchFamily="34" charset="0"/>
                <a:cs typeface="Arial" panose="020B0604020202020204" pitchFamily="34" charset="0"/>
              </a:rPr>
              <a:t>Qatar, Arabia Saudita, Emiratos Árabes Unidos, Omán, Egipto, Líbano y Jordania</a:t>
            </a:r>
            <a:r>
              <a:rPr lang="es-ES" sz="1100" dirty="0" smtClean="0">
                <a:latin typeface="Arial" panose="020B0604020202020204" pitchFamily="34" charset="0"/>
                <a:cs typeface="Arial" panose="020B0604020202020204" pitchFamily="34" charset="0"/>
              </a:rPr>
              <a:t>.</a:t>
            </a:r>
          </a:p>
          <a:p>
            <a:pPr algn="just"/>
            <a:endParaRPr lang="en-GB" sz="400" dirty="0">
              <a:latin typeface="Arial" panose="020B0604020202020204" pitchFamily="34" charset="0"/>
              <a:cs typeface="Arial" panose="020B0604020202020204" pitchFamily="34" charset="0"/>
            </a:endParaRPr>
          </a:p>
          <a:p>
            <a:pPr algn="just"/>
            <a:r>
              <a:rPr lang="es-ES" sz="1100" dirty="0" smtClean="0">
                <a:latin typeface="Arial" panose="020B0604020202020204" pitchFamily="34" charset="0"/>
                <a:cs typeface="Arial" panose="020B0604020202020204" pitchFamily="34" charset="0"/>
              </a:rPr>
              <a:t>Las </a:t>
            </a:r>
            <a:r>
              <a:rPr lang="es-ES" sz="1100" dirty="0">
                <a:latin typeface="Arial" panose="020B0604020202020204" pitchFamily="34" charset="0"/>
                <a:cs typeface="Arial" panose="020B0604020202020204" pitchFamily="34" charset="0"/>
              </a:rPr>
              <a:t>discusiones se centraron en la explosión de alta tecnología y en la cultura que apoya el uso seguro de estas tecnologías para los pacientes y el personal del hospital. Los accidentes pueden ocurrir en cualquier país, incluso </a:t>
            </a:r>
            <a:r>
              <a:rPr lang="es-ES" sz="1100" dirty="0" smtClean="0">
                <a:latin typeface="Arial" panose="020B0604020202020204" pitchFamily="34" charset="0"/>
                <a:cs typeface="Arial" panose="020B0604020202020204" pitchFamily="34" charset="0"/>
              </a:rPr>
              <a:t>en aquellos en los cuales tienen esquemas organizacionales que parecen ser robustos</a:t>
            </a:r>
            <a:r>
              <a:rPr lang="es-ES" sz="1100" dirty="0">
                <a:latin typeface="Arial" panose="020B0604020202020204" pitchFamily="34" charset="0"/>
                <a:cs typeface="Arial" panose="020B0604020202020204" pitchFamily="34" charset="0"/>
              </a:rPr>
              <a:t>. </a:t>
            </a:r>
            <a:r>
              <a:rPr lang="es-ES" sz="1100" dirty="0" smtClean="0">
                <a:latin typeface="Arial" panose="020B0604020202020204" pitchFamily="34" charset="0"/>
                <a:cs typeface="Arial" panose="020B0604020202020204" pitchFamily="34" charset="0"/>
              </a:rPr>
              <a:t>En </a:t>
            </a:r>
            <a:r>
              <a:rPr lang="es-ES" sz="1100" dirty="0">
                <a:latin typeface="Arial" panose="020B0604020202020204" pitchFamily="34" charset="0"/>
                <a:cs typeface="Arial" panose="020B0604020202020204" pitchFamily="34" charset="0"/>
              </a:rPr>
              <a:t>Francia, por ejemplo, un accidente de radioterapia provocó la sobreexposición de cientos de pacientes. Este accidente resaltó hasta qué punto la formación, el </a:t>
            </a:r>
            <a:r>
              <a:rPr lang="es-ES" sz="1100" dirty="0" smtClean="0">
                <a:latin typeface="Arial" panose="020B0604020202020204" pitchFamily="34" charset="0"/>
                <a:cs typeface="Arial" panose="020B0604020202020204" pitchFamily="34" charset="0"/>
              </a:rPr>
              <a:t>reentrenamiento </a:t>
            </a:r>
            <a:r>
              <a:rPr lang="es-ES" sz="1100" dirty="0">
                <a:latin typeface="Arial" panose="020B0604020202020204" pitchFamily="34" charset="0"/>
                <a:cs typeface="Arial" panose="020B0604020202020204" pitchFamily="34" charset="0"/>
              </a:rPr>
              <a:t>y los factores humanos siguen siendo factores esenciales, incluso con las nuevas tecnologías y protocolos. Durante el taller de dos días, el grupo reflexionó sobre la naturaleza del multiculturalismo</a:t>
            </a:r>
            <a:r>
              <a:rPr lang="es-ES" sz="1100" dirty="0" smtClean="0">
                <a:latin typeface="Arial" panose="020B0604020202020204" pitchFamily="34" charset="0"/>
                <a:cs typeface="Arial" panose="020B0604020202020204" pitchFamily="34" charset="0"/>
              </a:rPr>
              <a:t>. ¿</a:t>
            </a:r>
            <a:r>
              <a:rPr lang="es-ES" sz="1100" dirty="0">
                <a:latin typeface="Arial" panose="020B0604020202020204" pitchFamily="34" charset="0"/>
                <a:cs typeface="Arial" panose="020B0604020202020204" pitchFamily="34" charset="0"/>
              </a:rPr>
              <a:t>Cómo podemos crear una cultura común dentro de un equipo con un gran número de personal médico </a:t>
            </a:r>
            <a:r>
              <a:rPr lang="es-ES" sz="1100" dirty="0" smtClean="0">
                <a:latin typeface="Arial" panose="020B0604020202020204" pitchFamily="34" charset="0"/>
                <a:cs typeface="Arial" panose="020B0604020202020204" pitchFamily="34" charset="0"/>
              </a:rPr>
              <a:t>procedente </a:t>
            </a:r>
            <a:r>
              <a:rPr lang="es-ES" sz="1100" dirty="0">
                <a:latin typeface="Arial" panose="020B0604020202020204" pitchFamily="34" charset="0"/>
                <a:cs typeface="Arial" panose="020B0604020202020204" pitchFamily="34" charset="0"/>
              </a:rPr>
              <a:t>de continentes y países muy diferentes? Si bien el lenguaje puede ser una barrera, esto también se aplica a los métodos de trabajo y la formación recibida por estos profesionales que forman parte del mismo equipo. Las discusiones también se centraron en cómo establecer un sistema benevolente que aboga por la presentación de informes de eventos y </a:t>
            </a:r>
            <a:r>
              <a:rPr lang="es-ES" sz="1100" dirty="0" smtClean="0">
                <a:latin typeface="Arial" panose="020B0604020202020204" pitchFamily="34" charset="0"/>
                <a:cs typeface="Arial" panose="020B0604020202020204" pitchFamily="34" charset="0"/>
              </a:rPr>
              <a:t>¨</a:t>
            </a:r>
            <a:r>
              <a:rPr lang="es-ES" sz="1100" dirty="0" err="1" smtClean="0">
                <a:latin typeface="Arial" panose="020B0604020202020204" pitchFamily="34" charset="0"/>
                <a:cs typeface="Arial" panose="020B0604020202020204" pitchFamily="34" charset="0"/>
              </a:rPr>
              <a:t>near-misses</a:t>
            </a:r>
            <a:r>
              <a:rPr lang="es-ES" sz="1100" dirty="0" smtClean="0">
                <a:latin typeface="Arial" panose="020B0604020202020204" pitchFamily="34" charset="0"/>
                <a:cs typeface="Arial" panose="020B0604020202020204" pitchFamily="34" charset="0"/>
              </a:rPr>
              <a:t>¨ </a:t>
            </a:r>
            <a:r>
              <a:rPr lang="es-ES" sz="1100" dirty="0">
                <a:latin typeface="Arial" panose="020B0604020202020204" pitchFamily="34" charset="0"/>
                <a:cs typeface="Arial" panose="020B0604020202020204" pitchFamily="34" charset="0"/>
              </a:rPr>
              <a:t>como una necesidad absoluta, un factor esencial cuando se trata de fomentar la cultura de seguridad.</a:t>
            </a:r>
            <a:endParaRPr lang="en-GB" sz="1100" dirty="0">
              <a:latin typeface="Arial" panose="020B0604020202020204" pitchFamily="34" charset="0"/>
              <a:cs typeface="Arial" panose="020B0604020202020204" pitchFamily="34" charset="0"/>
            </a:endParaRPr>
          </a:p>
          <a:p>
            <a:pPr algn="just"/>
            <a:endParaRPr lang="en-CA" sz="400" dirty="0" smtClean="0">
              <a:latin typeface="Arial" panose="020B0604020202020204" pitchFamily="34" charset="0"/>
              <a:cs typeface="Arial" panose="020B0604020202020204" pitchFamily="34" charset="0"/>
            </a:endParaRPr>
          </a:p>
          <a:p>
            <a:pPr algn="just"/>
            <a:r>
              <a:rPr lang="es-ES" sz="1100" dirty="0" smtClean="0">
                <a:latin typeface="Arial" panose="020B0604020202020204" pitchFamily="34" charset="0"/>
                <a:cs typeface="Arial" panose="020B0604020202020204" pitchFamily="34" charset="0"/>
              </a:rPr>
              <a:t>Con </a:t>
            </a:r>
            <a:r>
              <a:rPr lang="es-ES" sz="1100" dirty="0">
                <a:latin typeface="Arial" panose="020B0604020202020204" pitchFamily="34" charset="0"/>
                <a:cs typeface="Arial" panose="020B0604020202020204" pitchFamily="34" charset="0"/>
              </a:rPr>
              <a:t>la visión de desarrollar </a:t>
            </a:r>
            <a:r>
              <a:rPr lang="es-ES" sz="1100" dirty="0" smtClean="0">
                <a:latin typeface="Arial" panose="020B0604020202020204" pitchFamily="34" charset="0"/>
                <a:cs typeface="Arial" panose="020B0604020202020204" pitchFamily="34" charset="0"/>
              </a:rPr>
              <a:t>una guía de </a:t>
            </a:r>
            <a:r>
              <a:rPr lang="es-ES" sz="1100" dirty="0" smtClean="0">
                <a:latin typeface="Arial" panose="020B0604020202020204" pitchFamily="34" charset="0"/>
                <a:cs typeface="Arial" panose="020B0604020202020204" pitchFamily="34" charset="0"/>
              </a:rPr>
              <a:t>principios </a:t>
            </a:r>
            <a:r>
              <a:rPr lang="es-ES" sz="1100" dirty="0" smtClean="0">
                <a:latin typeface="Arial" panose="020B0604020202020204" pitchFamily="34" charset="0"/>
                <a:cs typeface="Arial" panose="020B0604020202020204" pitchFamily="34" charset="0"/>
              </a:rPr>
              <a:t>conjunta </a:t>
            </a:r>
            <a:r>
              <a:rPr lang="es-ES" sz="1100" dirty="0">
                <a:latin typeface="Arial" panose="020B0604020202020204" pitchFamily="34" charset="0"/>
                <a:cs typeface="Arial" panose="020B0604020202020204" pitchFamily="34" charset="0"/>
              </a:rPr>
              <a:t>IRPA-OMS-IOMP dentro de los próximos dos años, </a:t>
            </a:r>
            <a:r>
              <a:rPr lang="es-ES" sz="1100" dirty="0" smtClean="0">
                <a:latin typeface="Arial" panose="020B0604020202020204" pitchFamily="34" charset="0"/>
                <a:cs typeface="Arial" panose="020B0604020202020204" pitchFamily="34" charset="0"/>
              </a:rPr>
              <a:t>destinada </a:t>
            </a:r>
            <a:r>
              <a:rPr lang="es-ES" sz="1100" dirty="0">
                <a:latin typeface="Arial" panose="020B0604020202020204" pitchFamily="34" charset="0"/>
                <a:cs typeface="Arial" panose="020B0604020202020204" pitchFamily="34" charset="0"/>
              </a:rPr>
              <a:t>a los profesionales de la salud, el próximo taller está programado para noviembre de </a:t>
            </a:r>
            <a:r>
              <a:rPr lang="es-ES" sz="1100" dirty="0" smtClean="0">
                <a:latin typeface="Arial" panose="020B0604020202020204" pitchFamily="34" charset="0"/>
                <a:cs typeface="Arial" panose="020B0604020202020204" pitchFamily="34" charset="0"/>
              </a:rPr>
              <a:t>2017, </a:t>
            </a:r>
            <a:r>
              <a:rPr lang="es-ES" sz="1100" dirty="0">
                <a:latin typeface="Arial" panose="020B0604020202020204" pitchFamily="34" charset="0"/>
                <a:cs typeface="Arial" panose="020B0604020202020204" pitchFamily="34" charset="0"/>
              </a:rPr>
              <a:t>en </a:t>
            </a:r>
            <a:r>
              <a:rPr lang="es-ES" sz="1100" dirty="0" smtClean="0">
                <a:latin typeface="Arial" panose="020B0604020202020204" pitchFamily="34" charset="0"/>
                <a:cs typeface="Arial" panose="020B0604020202020204" pitchFamily="34" charset="0"/>
              </a:rPr>
              <a:t>Malasia, </a:t>
            </a:r>
            <a:r>
              <a:rPr lang="es-ES" sz="1100" dirty="0">
                <a:latin typeface="Arial" panose="020B0604020202020204" pitchFamily="34" charset="0"/>
                <a:cs typeface="Arial" panose="020B0604020202020204" pitchFamily="34" charset="0"/>
              </a:rPr>
              <a:t>y el taller final en febrero de </a:t>
            </a:r>
            <a:r>
              <a:rPr lang="es-ES" sz="1100" dirty="0" smtClean="0">
                <a:latin typeface="Arial" panose="020B0604020202020204" pitchFamily="34" charset="0"/>
                <a:cs typeface="Arial" panose="020B0604020202020204" pitchFamily="34" charset="0"/>
              </a:rPr>
              <a:t>2018, </a:t>
            </a:r>
            <a:r>
              <a:rPr lang="es-ES" sz="1100" dirty="0">
                <a:latin typeface="Arial" panose="020B0604020202020204" pitchFamily="34" charset="0"/>
                <a:cs typeface="Arial" panose="020B0604020202020204" pitchFamily="34" charset="0"/>
              </a:rPr>
              <a:t>en </a:t>
            </a:r>
            <a:r>
              <a:rPr lang="es-ES" sz="1100" dirty="0" smtClean="0">
                <a:latin typeface="Arial" panose="020B0604020202020204" pitchFamily="34" charset="0"/>
                <a:cs typeface="Arial" panose="020B0604020202020204" pitchFamily="34" charset="0"/>
              </a:rPr>
              <a:t>EE.UU.</a:t>
            </a:r>
            <a:endParaRPr lang="en-US" sz="1100" dirty="0">
              <a:latin typeface="Arial" panose="020B0604020202020204" pitchFamily="34" charset="0"/>
              <a:cs typeface="Arial" panose="020B0604020202020204" pitchFamily="34" charset="0"/>
            </a:endParaRPr>
          </a:p>
          <a:p>
            <a:pPr algn="just"/>
            <a:endParaRPr lang="en-GB" sz="11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078" y="7255795"/>
            <a:ext cx="60896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465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779" y="169450"/>
            <a:ext cx="914400" cy="977984"/>
          </a:xfrm>
          <a:prstGeom prst="rect">
            <a:avLst/>
          </a:prstGeom>
        </p:spPr>
      </p:pic>
      <p:sp>
        <p:nvSpPr>
          <p:cNvPr id="2" name="Rectangle 1"/>
          <p:cNvSpPr/>
          <p:nvPr/>
        </p:nvSpPr>
        <p:spPr>
          <a:xfrm>
            <a:off x="314777" y="957171"/>
            <a:ext cx="6304385" cy="6247864"/>
          </a:xfrm>
          <a:prstGeom prst="rect">
            <a:avLst/>
          </a:prstGeom>
        </p:spPr>
        <p:txBody>
          <a:bodyPr wrap="square">
            <a:spAutoFit/>
          </a:bodyPr>
          <a:lstStyle/>
          <a:p>
            <a:pPr algn="ctr"/>
            <a:r>
              <a:rPr lang="es-ES" sz="1400" b="1" cap="small" dirty="0" smtClean="0">
                <a:latin typeface="Arial" panose="020B0604020202020204" pitchFamily="34" charset="0"/>
                <a:cs typeface="Arial" panose="020B0604020202020204" pitchFamily="34" charset="0"/>
              </a:rPr>
              <a:t>Taller IRPA </a:t>
            </a:r>
            <a:r>
              <a:rPr lang="es-ES" sz="1400" b="1" cap="small" dirty="0">
                <a:latin typeface="Arial" panose="020B0604020202020204" pitchFamily="34" charset="0"/>
                <a:cs typeface="Arial" panose="020B0604020202020204" pitchFamily="34" charset="0"/>
              </a:rPr>
              <a:t>sobre la </a:t>
            </a:r>
            <a:r>
              <a:rPr lang="es-ES" sz="1400" b="1" cap="small" dirty="0" smtClean="0">
                <a:latin typeface="Arial" panose="020B0604020202020204" pitchFamily="34" charset="0"/>
                <a:cs typeface="Arial" panose="020B0604020202020204" pitchFamily="34" charset="0"/>
              </a:rPr>
              <a:t>razonabilidad </a:t>
            </a:r>
            <a:r>
              <a:rPr lang="es-ES" sz="1400" b="1" cap="small" dirty="0">
                <a:latin typeface="Arial" panose="020B0604020202020204" pitchFamily="34" charset="0"/>
                <a:cs typeface="Arial" panose="020B0604020202020204" pitchFamily="34" charset="0"/>
              </a:rPr>
              <a:t>en la </a:t>
            </a:r>
            <a:r>
              <a:rPr lang="es-ES" sz="1400" b="1" cap="small" dirty="0" smtClean="0">
                <a:latin typeface="Arial" panose="020B0604020202020204" pitchFamily="34" charset="0"/>
                <a:cs typeface="Arial" panose="020B0604020202020204" pitchFamily="34" charset="0"/>
              </a:rPr>
              <a:t>implementación</a:t>
            </a:r>
            <a:r>
              <a:rPr lang="es-ES" sz="1400" b="1" cap="small" dirty="0">
                <a:latin typeface="Arial" panose="020B0604020202020204" pitchFamily="34" charset="0"/>
                <a:cs typeface="Arial" panose="020B0604020202020204" pitchFamily="34" charset="0"/>
              </a:rPr>
              <a:t/>
            </a:r>
            <a:br>
              <a:rPr lang="es-ES" sz="1400" b="1" cap="small" dirty="0">
                <a:latin typeface="Arial" panose="020B0604020202020204" pitchFamily="34" charset="0"/>
                <a:cs typeface="Arial" panose="020B0604020202020204" pitchFamily="34" charset="0"/>
              </a:rPr>
            </a:br>
            <a:r>
              <a:rPr lang="es-ES" sz="1400" b="1" cap="small" dirty="0" smtClean="0">
                <a:latin typeface="Arial" panose="020B0604020202020204" pitchFamily="34" charset="0"/>
                <a:cs typeface="Arial" panose="020B0604020202020204" pitchFamily="34" charset="0"/>
              </a:rPr>
              <a:t>del principio </a:t>
            </a:r>
            <a:r>
              <a:rPr lang="es-ES" sz="1400" b="1" cap="small" dirty="0" err="1">
                <a:latin typeface="Arial" panose="020B0604020202020204" pitchFamily="34" charset="0"/>
                <a:cs typeface="Arial" panose="020B0604020202020204" pitchFamily="34" charset="0"/>
              </a:rPr>
              <a:t>alara</a:t>
            </a:r>
            <a:endParaRPr lang="en-GB" sz="1400" b="1" cap="small" dirty="0">
              <a:latin typeface="Arial" panose="020B0604020202020204" pitchFamily="34" charset="0"/>
              <a:cs typeface="Arial" panose="020B0604020202020204" pitchFamily="34" charset="0"/>
            </a:endParaRPr>
          </a:p>
          <a:p>
            <a:pPr algn="just"/>
            <a:r>
              <a:rPr lang="en-GB" sz="400" dirty="0">
                <a:latin typeface="Arial" panose="020B0604020202020204" pitchFamily="34" charset="0"/>
                <a:cs typeface="Arial" panose="020B0604020202020204" pitchFamily="34" charset="0"/>
              </a:rPr>
              <a:t> </a:t>
            </a:r>
            <a:endParaRPr lang="en-CA" sz="400" dirty="0">
              <a:latin typeface="Arial" panose="020B0604020202020204" pitchFamily="34" charset="0"/>
              <a:cs typeface="Arial" panose="020B0604020202020204" pitchFamily="34" charset="0"/>
            </a:endParaRPr>
          </a:p>
          <a:p>
            <a:pPr algn="just"/>
            <a:r>
              <a:rPr lang="es-ES" sz="1100" dirty="0" smtClean="0">
                <a:latin typeface="Arial" panose="020B0604020202020204" pitchFamily="34" charset="0"/>
                <a:cs typeface="Arial" panose="020B0604020202020204" pitchFamily="34" charset="0"/>
              </a:rPr>
              <a:t>En línea con las iniciativas que están siendo discutidas por la IRPA sobre el tema de comunicación del sistema de protección radiológica, la </a:t>
            </a:r>
            <a:r>
              <a:rPr lang="es-ES" sz="1100" dirty="0">
                <a:latin typeface="Arial" panose="020B0604020202020204" pitchFamily="34" charset="0"/>
                <a:cs typeface="Arial" panose="020B0604020202020204" pitchFamily="34" charset="0"/>
              </a:rPr>
              <a:t>Sociedad Francesa de Protección Radiológica (SFRP) organizó un taller en el marco de </a:t>
            </a:r>
            <a:r>
              <a:rPr lang="es-ES" sz="1100" dirty="0" smtClean="0">
                <a:latin typeface="Arial" panose="020B0604020202020204" pitchFamily="34" charset="0"/>
                <a:cs typeface="Arial" panose="020B0604020202020204" pitchFamily="34" charset="0"/>
              </a:rPr>
              <a:t>estas actividades </a:t>
            </a:r>
            <a:r>
              <a:rPr lang="es-ES" sz="1100" dirty="0">
                <a:latin typeface="Arial" panose="020B0604020202020204" pitchFamily="34" charset="0"/>
                <a:cs typeface="Arial" panose="020B0604020202020204" pitchFamily="34" charset="0"/>
              </a:rPr>
              <a:t>de la IRPA para abordar la </a:t>
            </a:r>
            <a:r>
              <a:rPr lang="es-ES" sz="1100" dirty="0" smtClean="0">
                <a:latin typeface="Arial" panose="020B0604020202020204" pitchFamily="34" charset="0"/>
                <a:cs typeface="Arial" panose="020B0604020202020204" pitchFamily="34" charset="0"/>
              </a:rPr>
              <a:t> búsqueda de la razonabilidad </a:t>
            </a:r>
            <a:r>
              <a:rPr lang="es-ES" sz="1100" dirty="0">
                <a:latin typeface="Arial" panose="020B0604020202020204" pitchFamily="34" charset="0"/>
                <a:cs typeface="Arial" panose="020B0604020202020204" pitchFamily="34" charset="0"/>
              </a:rPr>
              <a:t>en la implementación </a:t>
            </a:r>
            <a:r>
              <a:rPr lang="es-ES" sz="1100" dirty="0" smtClean="0">
                <a:latin typeface="Arial" panose="020B0604020202020204" pitchFamily="34" charset="0"/>
                <a:cs typeface="Arial" panose="020B0604020202020204" pitchFamily="34" charset="0"/>
              </a:rPr>
              <a:t>de los principios </a:t>
            </a:r>
            <a:r>
              <a:rPr lang="es-ES" sz="1100" dirty="0">
                <a:latin typeface="Arial" panose="020B0604020202020204" pitchFamily="34" charset="0"/>
                <a:cs typeface="Arial" panose="020B0604020202020204" pitchFamily="34" charset="0"/>
              </a:rPr>
              <a:t>ALARA.</a:t>
            </a:r>
            <a:endParaRPr lang="en-GB" sz="1100" dirty="0">
              <a:latin typeface="Arial" panose="020B0604020202020204" pitchFamily="34" charset="0"/>
              <a:cs typeface="Arial" panose="020B0604020202020204" pitchFamily="34" charset="0"/>
            </a:endParaRPr>
          </a:p>
          <a:p>
            <a:pPr algn="just"/>
            <a:endParaRPr lang="en-CA" sz="400" dirty="0">
              <a:latin typeface="Arial" panose="020B0604020202020204" pitchFamily="34" charset="0"/>
              <a:cs typeface="Arial" panose="020B0604020202020204" pitchFamily="34" charset="0"/>
            </a:endParaRPr>
          </a:p>
          <a:p>
            <a:pPr algn="just"/>
            <a:r>
              <a:rPr lang="es-ES" sz="1100" dirty="0" smtClean="0">
                <a:latin typeface="Arial" panose="020B0604020202020204" pitchFamily="34" charset="0"/>
                <a:cs typeface="Arial" panose="020B0604020202020204" pitchFamily="34" charset="0"/>
              </a:rPr>
              <a:t>Este </a:t>
            </a:r>
            <a:r>
              <a:rPr lang="es-ES" sz="1100" dirty="0">
                <a:latin typeface="Arial" panose="020B0604020202020204" pitchFamily="34" charset="0"/>
                <a:cs typeface="Arial" panose="020B0604020202020204" pitchFamily="34" charset="0"/>
              </a:rPr>
              <a:t>taller tuvo lugar </a:t>
            </a:r>
            <a:r>
              <a:rPr lang="es-ES" sz="1100" dirty="0" smtClean="0">
                <a:latin typeface="Arial" panose="020B0604020202020204" pitchFamily="34" charset="0"/>
                <a:cs typeface="Arial" panose="020B0604020202020204" pitchFamily="34" charset="0"/>
              </a:rPr>
              <a:t>el </a:t>
            </a:r>
            <a:r>
              <a:rPr lang="es-ES" sz="1100" dirty="0">
                <a:latin typeface="Arial" panose="020B0604020202020204" pitchFamily="34" charset="0"/>
                <a:cs typeface="Arial" panose="020B0604020202020204" pitchFamily="34" charset="0"/>
              </a:rPr>
              <a:t>23 y 24 de febrero de </a:t>
            </a:r>
            <a:r>
              <a:rPr lang="es-ES" sz="1100" dirty="0" smtClean="0">
                <a:latin typeface="Arial" panose="020B0604020202020204" pitchFamily="34" charset="0"/>
                <a:cs typeface="Arial" panose="020B0604020202020204" pitchFamily="34" charset="0"/>
              </a:rPr>
              <a:t>2017, </a:t>
            </a:r>
            <a:r>
              <a:rPr lang="es-ES" sz="1100" dirty="0">
                <a:latin typeface="Arial" panose="020B0604020202020204" pitchFamily="34" charset="0"/>
                <a:cs typeface="Arial" panose="020B0604020202020204" pitchFamily="34" charset="0"/>
              </a:rPr>
              <a:t>en </a:t>
            </a:r>
            <a:r>
              <a:rPr lang="es-ES" sz="1100" dirty="0" smtClean="0">
                <a:latin typeface="Arial" panose="020B0604020202020204" pitchFamily="34" charset="0"/>
                <a:cs typeface="Arial" panose="020B0604020202020204" pitchFamily="34" charset="0"/>
              </a:rPr>
              <a:t>París, </a:t>
            </a:r>
            <a:r>
              <a:rPr lang="es-ES" sz="1100" dirty="0">
                <a:latin typeface="Arial" panose="020B0604020202020204" pitchFamily="34" charset="0"/>
                <a:cs typeface="Arial" panose="020B0604020202020204" pitchFamily="34" charset="0"/>
              </a:rPr>
              <a:t>con 30 participantes de diferentes </a:t>
            </a:r>
            <a:r>
              <a:rPr lang="es-ES" sz="1100" dirty="0" smtClean="0">
                <a:latin typeface="Arial" panose="020B0604020202020204" pitchFamily="34" charset="0"/>
                <a:cs typeface="Arial" panose="020B0604020202020204" pitchFamily="34" charset="0"/>
              </a:rPr>
              <a:t>sociedades asociadas a la IRPA europeas </a:t>
            </a:r>
            <a:r>
              <a:rPr lang="es-ES" sz="1100" dirty="0">
                <a:latin typeface="Arial" panose="020B0604020202020204" pitchFamily="34" charset="0"/>
                <a:cs typeface="Arial" panose="020B0604020202020204" pitchFamily="34" charset="0"/>
              </a:rPr>
              <a:t>y </a:t>
            </a:r>
            <a:r>
              <a:rPr lang="es-ES" sz="1100" dirty="0" smtClean="0">
                <a:latin typeface="Arial" panose="020B0604020202020204" pitchFamily="34" charset="0"/>
                <a:cs typeface="Arial" panose="020B0604020202020204" pitchFamily="34" charset="0"/>
              </a:rPr>
              <a:t>asiáticas, </a:t>
            </a:r>
            <a:r>
              <a:rPr lang="es-ES" sz="1100" dirty="0">
                <a:latin typeface="Arial" panose="020B0604020202020204" pitchFamily="34" charset="0"/>
                <a:cs typeface="Arial" panose="020B0604020202020204" pitchFamily="34" charset="0"/>
              </a:rPr>
              <a:t>así como delegados de organizaciones internacionales. Los objetivos del taller fueron: 1) Revisar la implementación de ALARA y cuestionar </a:t>
            </a:r>
            <a:r>
              <a:rPr lang="es-ES" sz="1100" dirty="0" smtClean="0">
                <a:latin typeface="Arial" panose="020B0604020202020204" pitchFamily="34" charset="0"/>
                <a:cs typeface="Arial" panose="020B0604020202020204" pitchFamily="34" charset="0"/>
              </a:rPr>
              <a:t>los respectivos roles de </a:t>
            </a:r>
            <a:r>
              <a:rPr lang="es-ES" sz="1100" dirty="0">
                <a:latin typeface="Arial" panose="020B0604020202020204" pitchFamily="34" charset="0"/>
                <a:cs typeface="Arial" panose="020B0604020202020204" pitchFamily="34" charset="0"/>
              </a:rPr>
              <a:t>las técnicas de ayuda a la </a:t>
            </a:r>
            <a:r>
              <a:rPr lang="es-ES" sz="1100" dirty="0" smtClean="0">
                <a:latin typeface="Arial" panose="020B0604020202020204" pitchFamily="34" charset="0"/>
                <a:cs typeface="Arial" panose="020B0604020202020204" pitchFamily="34" charset="0"/>
              </a:rPr>
              <a:t>toma de decisiones </a:t>
            </a:r>
            <a:r>
              <a:rPr lang="es-ES" sz="1100" dirty="0">
                <a:latin typeface="Arial" panose="020B0604020202020204" pitchFamily="34" charset="0"/>
                <a:cs typeface="Arial" panose="020B0604020202020204" pitchFamily="34" charset="0"/>
              </a:rPr>
              <a:t>y </a:t>
            </a:r>
            <a:r>
              <a:rPr lang="es-ES" sz="1100" dirty="0" smtClean="0">
                <a:latin typeface="Arial" panose="020B0604020202020204" pitchFamily="34" charset="0"/>
                <a:cs typeface="Arial" panose="020B0604020202020204" pitchFamily="34" charset="0"/>
              </a:rPr>
              <a:t>de los </a:t>
            </a:r>
            <a:r>
              <a:rPr lang="es-ES" sz="1100" dirty="0" err="1" smtClean="0">
                <a:latin typeface="Arial" panose="020B0604020202020204" pitchFamily="34" charset="0"/>
                <a:cs typeface="Arial" panose="020B0604020202020204" pitchFamily="34" charset="0"/>
              </a:rPr>
              <a:t>stakeholders</a:t>
            </a:r>
            <a:r>
              <a:rPr lang="es-ES" sz="1100" dirty="0" smtClean="0">
                <a:latin typeface="Arial" panose="020B0604020202020204" pitchFamily="34" charset="0"/>
                <a:cs typeface="Arial" panose="020B0604020202020204" pitchFamily="34" charset="0"/>
              </a:rPr>
              <a:t> en </a:t>
            </a:r>
            <a:r>
              <a:rPr lang="es-ES" sz="1100" dirty="0">
                <a:latin typeface="Arial" panose="020B0604020202020204" pitchFamily="34" charset="0"/>
                <a:cs typeface="Arial" panose="020B0604020202020204" pitchFamily="34" charset="0"/>
              </a:rPr>
              <a:t>el proceso de optimización; 2) Iniciar </a:t>
            </a:r>
            <a:r>
              <a:rPr lang="es-ES" sz="1100" dirty="0" smtClean="0">
                <a:latin typeface="Arial" panose="020B0604020202020204" pitchFamily="34" charset="0"/>
                <a:cs typeface="Arial" panose="020B0604020202020204" pitchFamily="34" charset="0"/>
              </a:rPr>
              <a:t>las discusiones </a:t>
            </a:r>
            <a:r>
              <a:rPr lang="es-ES" sz="1100" dirty="0">
                <a:latin typeface="Arial" panose="020B0604020202020204" pitchFamily="34" charset="0"/>
                <a:cs typeface="Arial" panose="020B0604020202020204" pitchFamily="34" charset="0"/>
              </a:rPr>
              <a:t>sobre los valores éticos y sociales que sustentan el concepto de razonabilidad</a:t>
            </a:r>
            <a:r>
              <a:rPr lang="es-ES" sz="1100" dirty="0" smtClean="0">
                <a:latin typeface="Arial" panose="020B0604020202020204" pitchFamily="34" charset="0"/>
                <a:cs typeface="Arial" panose="020B0604020202020204" pitchFamily="34" charset="0"/>
              </a:rPr>
              <a:t>.</a:t>
            </a:r>
          </a:p>
          <a:p>
            <a:pPr algn="just"/>
            <a:endParaRPr lang="en-CA" sz="400" dirty="0">
              <a:latin typeface="Arial" panose="020B0604020202020204" pitchFamily="34" charset="0"/>
              <a:cs typeface="Arial" panose="020B0604020202020204" pitchFamily="34" charset="0"/>
            </a:endParaRPr>
          </a:p>
          <a:p>
            <a:pPr algn="just"/>
            <a:r>
              <a:rPr lang="es-ES" sz="1100" dirty="0" smtClean="0">
                <a:latin typeface="Arial" panose="020B0604020202020204" pitchFamily="34" charset="0"/>
                <a:cs typeface="Arial" panose="020B0604020202020204" pitchFamily="34" charset="0"/>
              </a:rPr>
              <a:t>Además </a:t>
            </a:r>
            <a:r>
              <a:rPr lang="es-ES" sz="1100" dirty="0">
                <a:latin typeface="Arial" panose="020B0604020202020204" pitchFamily="34" charset="0"/>
                <a:cs typeface="Arial" panose="020B0604020202020204" pitchFamily="34" charset="0"/>
              </a:rPr>
              <a:t>de las presentaciones generales sobre el principio ALARA y sus cuestiones éticas, la implementación de ALARA se abordó en tres situaciones principales: ALARA en el sector nuclear, ALARA en el sector médico y ALARA en situaciones de </a:t>
            </a:r>
            <a:r>
              <a:rPr lang="es-ES" sz="1100" dirty="0" smtClean="0">
                <a:latin typeface="Arial" panose="020B0604020202020204" pitchFamily="34" charset="0"/>
                <a:cs typeface="Arial" panose="020B0604020202020204" pitchFamily="34" charset="0"/>
              </a:rPr>
              <a:t>exposición </a:t>
            </a:r>
            <a:r>
              <a:rPr lang="es-ES" sz="1100" dirty="0">
                <a:latin typeface="Arial" panose="020B0604020202020204" pitchFamily="34" charset="0"/>
                <a:cs typeface="Arial" panose="020B0604020202020204" pitchFamily="34" charset="0"/>
              </a:rPr>
              <a:t>existentes (principalmente radón y </a:t>
            </a:r>
            <a:r>
              <a:rPr lang="es-ES" sz="1100" dirty="0" smtClean="0">
                <a:latin typeface="Arial" panose="020B0604020202020204" pitchFamily="34" charset="0"/>
                <a:cs typeface="Arial" panose="020B0604020202020204" pitchFamily="34" charset="0"/>
              </a:rPr>
              <a:t>post-accidente). Se </a:t>
            </a:r>
            <a:r>
              <a:rPr lang="es-ES" sz="1100" dirty="0">
                <a:latin typeface="Arial" panose="020B0604020202020204" pitchFamily="34" charset="0"/>
                <a:cs typeface="Arial" panose="020B0604020202020204" pitchFamily="34" charset="0"/>
              </a:rPr>
              <a:t>crearon grupos de trabajo para abordar con mayor profundidad las diferentes situaciones de exposición. Las principales conclusiones </a:t>
            </a:r>
            <a:r>
              <a:rPr lang="es-ES" sz="1100" dirty="0" smtClean="0">
                <a:latin typeface="Arial" panose="020B0604020202020204" pitchFamily="34" charset="0"/>
                <a:cs typeface="Arial" panose="020B0604020202020204" pitchFamily="34" charset="0"/>
              </a:rPr>
              <a:t>fueron: </a:t>
            </a:r>
            <a:r>
              <a:rPr lang="es-ES" sz="1100" dirty="0">
                <a:latin typeface="Arial" panose="020B0604020202020204" pitchFamily="34" charset="0"/>
                <a:cs typeface="Arial" panose="020B0604020202020204" pitchFamily="34" charset="0"/>
              </a:rPr>
              <a:t>1) La necesidad de abordar mejor los vínculos entre </a:t>
            </a:r>
            <a:r>
              <a:rPr lang="es-ES" sz="1100" dirty="0" smtClean="0">
                <a:latin typeface="Arial" panose="020B0604020202020204" pitchFamily="34" charset="0"/>
                <a:cs typeface="Arial" panose="020B0604020202020204" pitchFamily="34" charset="0"/>
              </a:rPr>
              <a:t>la justificación </a:t>
            </a:r>
            <a:r>
              <a:rPr lang="es-ES" sz="1100" dirty="0">
                <a:latin typeface="Arial" panose="020B0604020202020204" pitchFamily="34" charset="0"/>
                <a:cs typeface="Arial" panose="020B0604020202020204" pitchFamily="34" charset="0"/>
              </a:rPr>
              <a:t>y </a:t>
            </a:r>
            <a:r>
              <a:rPr lang="es-ES" sz="1100" dirty="0" smtClean="0">
                <a:latin typeface="Arial" panose="020B0604020202020204" pitchFamily="34" charset="0"/>
                <a:cs typeface="Arial" panose="020B0604020202020204" pitchFamily="34" charset="0"/>
              </a:rPr>
              <a:t>la optimización</a:t>
            </a:r>
            <a:r>
              <a:rPr lang="es-ES" sz="1100" dirty="0">
                <a:latin typeface="Arial" panose="020B0604020202020204" pitchFamily="34" charset="0"/>
                <a:cs typeface="Arial" panose="020B0604020202020204" pitchFamily="34" charset="0"/>
              </a:rPr>
              <a:t>, especialmente en el sector médico; 2) El papel de la cultura de protección radiológica al iniciar el diálogo con </a:t>
            </a:r>
            <a:r>
              <a:rPr lang="es-ES" sz="1100" dirty="0" smtClean="0">
                <a:latin typeface="Arial" panose="020B0604020202020204" pitchFamily="34" charset="0"/>
                <a:cs typeface="Arial" panose="020B0604020202020204" pitchFamily="34" charset="0"/>
              </a:rPr>
              <a:t>los </a:t>
            </a:r>
            <a:r>
              <a:rPr lang="es-ES" sz="1100" dirty="0" err="1" smtClean="0">
                <a:latin typeface="Arial" panose="020B0604020202020204" pitchFamily="34" charset="0"/>
                <a:cs typeface="Arial" panose="020B0604020202020204" pitchFamily="34" charset="0"/>
              </a:rPr>
              <a:t>stakeholders</a:t>
            </a:r>
            <a:r>
              <a:rPr lang="es-ES" sz="1100" dirty="0" smtClean="0">
                <a:latin typeface="Arial" panose="020B0604020202020204" pitchFamily="34" charset="0"/>
                <a:cs typeface="Arial" panose="020B0604020202020204" pitchFamily="34" charset="0"/>
              </a:rPr>
              <a:t> </a:t>
            </a:r>
            <a:r>
              <a:rPr lang="es-ES" sz="1100" dirty="0">
                <a:latin typeface="Arial" panose="020B0604020202020204" pitchFamily="34" charset="0"/>
                <a:cs typeface="Arial" panose="020B0604020202020204" pitchFamily="34" charset="0"/>
              </a:rPr>
              <a:t>sobre </a:t>
            </a:r>
            <a:r>
              <a:rPr lang="es-ES" sz="1100" dirty="0" smtClean="0">
                <a:latin typeface="Arial" panose="020B0604020202020204" pitchFamily="34" charset="0"/>
                <a:cs typeface="Arial" panose="020B0604020202020204" pitchFamily="34" charset="0"/>
              </a:rPr>
              <a:t>los niveles </a:t>
            </a:r>
            <a:r>
              <a:rPr lang="es-ES" sz="1100" dirty="0">
                <a:latin typeface="Arial" panose="020B0604020202020204" pitchFamily="34" charset="0"/>
                <a:cs typeface="Arial" panose="020B0604020202020204" pitchFamily="34" charset="0"/>
              </a:rPr>
              <a:t>de exposición razonables; 3) Experiencia existente para abordar la razonabilidad en la implementación de ALARA pero con un diálogo limitado y </a:t>
            </a:r>
            <a:r>
              <a:rPr lang="es-ES" sz="1100" dirty="0" smtClean="0">
                <a:latin typeface="Arial" panose="020B0604020202020204" pitchFamily="34" charset="0"/>
                <a:cs typeface="Arial" panose="020B0604020202020204" pitchFamily="34" charset="0"/>
              </a:rPr>
              <a:t>un procesos </a:t>
            </a:r>
            <a:r>
              <a:rPr lang="es-ES" sz="1100" dirty="0">
                <a:latin typeface="Arial" panose="020B0604020202020204" pitchFamily="34" charset="0"/>
                <a:cs typeface="Arial" panose="020B0604020202020204" pitchFamily="34" charset="0"/>
              </a:rPr>
              <a:t>de toma de decisiones que abordan explícitamente esta cuestión; 4) Diálogo insuficiente sobre la clarificación de criterios para evaluar el grado de razonabilidad</a:t>
            </a:r>
            <a:r>
              <a:rPr lang="es-ES" sz="1100" dirty="0" smtClean="0">
                <a:latin typeface="Arial" panose="020B0604020202020204" pitchFamily="34" charset="0"/>
                <a:cs typeface="Arial" panose="020B0604020202020204" pitchFamily="34" charset="0"/>
              </a:rPr>
              <a:t>.</a:t>
            </a:r>
          </a:p>
          <a:p>
            <a:pPr algn="just"/>
            <a:r>
              <a:rPr lang="en-GB" sz="400" dirty="0">
                <a:latin typeface="Arial" panose="020B0604020202020204" pitchFamily="34" charset="0"/>
                <a:cs typeface="Arial" panose="020B0604020202020204" pitchFamily="34" charset="0"/>
              </a:rPr>
              <a:t> </a:t>
            </a:r>
            <a:endParaRPr lang="en-CA" sz="400" dirty="0" smtClean="0">
              <a:latin typeface="Arial" panose="020B0604020202020204" pitchFamily="34" charset="0"/>
              <a:cs typeface="Arial" panose="020B0604020202020204" pitchFamily="34" charset="0"/>
            </a:endParaRPr>
          </a:p>
          <a:p>
            <a:pPr algn="just"/>
            <a:r>
              <a:rPr lang="es-ES" sz="1100" dirty="0" smtClean="0">
                <a:latin typeface="Arial" panose="020B0604020202020204" pitchFamily="34" charset="0"/>
                <a:cs typeface="Arial" panose="020B0604020202020204" pitchFamily="34" charset="0"/>
              </a:rPr>
              <a:t>Teniendo </a:t>
            </a:r>
            <a:r>
              <a:rPr lang="es-ES" sz="1100" dirty="0">
                <a:latin typeface="Arial" panose="020B0604020202020204" pitchFamily="34" charset="0"/>
                <a:cs typeface="Arial" panose="020B0604020202020204" pitchFamily="34" charset="0"/>
              </a:rPr>
              <a:t>en cuenta los resultados de este taller, </a:t>
            </a:r>
            <a:r>
              <a:rPr lang="es-ES" sz="1100" dirty="0" smtClean="0">
                <a:latin typeface="Arial" panose="020B0604020202020204" pitchFamily="34" charset="0"/>
                <a:cs typeface="Arial" panose="020B0604020202020204" pitchFamily="34" charset="0"/>
              </a:rPr>
              <a:t>la </a:t>
            </a:r>
            <a:r>
              <a:rPr lang="es-ES" sz="1100" dirty="0">
                <a:latin typeface="Arial" panose="020B0604020202020204" pitchFamily="34" charset="0"/>
                <a:cs typeface="Arial" panose="020B0604020202020204" pitchFamily="34" charset="0"/>
              </a:rPr>
              <a:t>SFRP ha decidido proponer la organización de un segundo taller </a:t>
            </a:r>
            <a:r>
              <a:rPr lang="es-ES" sz="1100" dirty="0" smtClean="0">
                <a:latin typeface="Arial" panose="020B0604020202020204" pitchFamily="34" charset="0"/>
                <a:cs typeface="Arial" panose="020B0604020202020204" pitchFamily="34" charset="0"/>
              </a:rPr>
              <a:t>IRPA </a:t>
            </a:r>
            <a:r>
              <a:rPr lang="es-ES" sz="1100" dirty="0">
                <a:latin typeface="Arial" panose="020B0604020202020204" pitchFamily="34" charset="0"/>
                <a:cs typeface="Arial" panose="020B0604020202020204" pitchFamily="34" charset="0"/>
              </a:rPr>
              <a:t>en el otoño de 2018, con el fin de continuar las discusiones sobre el tema de la razonabilidad en la implementación de ALARA. Este segundo taller brindará la oportunidad de investigar más a fondo </a:t>
            </a:r>
            <a:r>
              <a:rPr lang="es-ES" sz="1100" dirty="0" smtClean="0">
                <a:latin typeface="Arial" panose="020B0604020202020204" pitchFamily="34" charset="0"/>
                <a:cs typeface="Arial" panose="020B0604020202020204" pitchFamily="34" charset="0"/>
              </a:rPr>
              <a:t>diferentes </a:t>
            </a:r>
            <a:r>
              <a:rPr lang="es-ES" sz="1100" dirty="0">
                <a:latin typeface="Arial" panose="020B0604020202020204" pitchFamily="34" charset="0"/>
                <a:cs typeface="Arial" panose="020B0604020202020204" pitchFamily="34" charset="0"/>
              </a:rPr>
              <a:t>contextos </a:t>
            </a:r>
            <a:r>
              <a:rPr lang="es-ES" sz="1100" dirty="0" smtClean="0">
                <a:latin typeface="Arial" panose="020B0604020202020204" pitchFamily="34" charset="0"/>
                <a:cs typeface="Arial" panose="020B0604020202020204" pitchFamily="34" charset="0"/>
              </a:rPr>
              <a:t>tales como </a:t>
            </a:r>
            <a:r>
              <a:rPr lang="es-ES" sz="1100" dirty="0">
                <a:latin typeface="Arial" panose="020B0604020202020204" pitchFamily="34" charset="0"/>
                <a:cs typeface="Arial" panose="020B0604020202020204" pitchFamily="34" charset="0"/>
              </a:rPr>
              <a:t>la gestión de residuos, </a:t>
            </a:r>
            <a:r>
              <a:rPr lang="es-ES" sz="1100" dirty="0" smtClean="0">
                <a:latin typeface="Arial" panose="020B0604020202020204" pitchFamily="34" charset="0"/>
                <a:cs typeface="Arial" panose="020B0604020202020204" pitchFamily="34" charset="0"/>
              </a:rPr>
              <a:t>las radiaciones </a:t>
            </a:r>
            <a:r>
              <a:rPr lang="es-ES" sz="1100" dirty="0">
                <a:latin typeface="Arial" panose="020B0604020202020204" pitchFamily="34" charset="0"/>
                <a:cs typeface="Arial" panose="020B0604020202020204" pitchFamily="34" charset="0"/>
              </a:rPr>
              <a:t>no ionizantes y </a:t>
            </a:r>
            <a:r>
              <a:rPr lang="es-ES" sz="1100" dirty="0" smtClean="0">
                <a:latin typeface="Arial" panose="020B0604020202020204" pitchFamily="34" charset="0"/>
                <a:cs typeface="Arial" panose="020B0604020202020204" pitchFamily="34" charset="0"/>
              </a:rPr>
              <a:t>las situaciones </a:t>
            </a:r>
            <a:r>
              <a:rPr lang="es-ES" sz="1100" dirty="0">
                <a:latin typeface="Arial" panose="020B0604020202020204" pitchFamily="34" charset="0"/>
                <a:cs typeface="Arial" panose="020B0604020202020204" pitchFamily="34" charset="0"/>
              </a:rPr>
              <a:t>de emergencia, así como el desarrollo de un enfoque integrado y </a:t>
            </a:r>
            <a:r>
              <a:rPr lang="es-ES" sz="1100" dirty="0" smtClean="0">
                <a:latin typeface="Arial" panose="020B0604020202020204" pitchFamily="34" charset="0"/>
                <a:cs typeface="Arial" panose="020B0604020202020204" pitchFamily="34" charset="0"/>
              </a:rPr>
              <a:t>graduado </a:t>
            </a:r>
            <a:r>
              <a:rPr lang="es-ES" sz="1100" dirty="0">
                <a:latin typeface="Arial" panose="020B0604020202020204" pitchFamily="34" charset="0"/>
                <a:cs typeface="Arial" panose="020B0604020202020204" pitchFamily="34" charset="0"/>
              </a:rPr>
              <a:t>para la implementación de ALARA en el futuro. El enfoque principal será iniciar discusiones en profundidad sobre la clarificación de criterios y </a:t>
            </a:r>
            <a:r>
              <a:rPr lang="es-ES" sz="1100" dirty="0" smtClean="0">
                <a:latin typeface="Arial" panose="020B0604020202020204" pitchFamily="34" charset="0"/>
                <a:cs typeface="Arial" panose="020B0604020202020204" pitchFamily="34" charset="0"/>
              </a:rPr>
              <a:t>los procesos </a:t>
            </a:r>
            <a:r>
              <a:rPr lang="es-ES" sz="1100" dirty="0">
                <a:latin typeface="Arial" panose="020B0604020202020204" pitchFamily="34" charset="0"/>
                <a:cs typeface="Arial" panose="020B0604020202020204" pitchFamily="34" charset="0"/>
              </a:rPr>
              <a:t>para evaluar el grado de razonabilidad en la implementación de ALARA. Las presentaciones están disponibles en el sitio web </a:t>
            </a:r>
            <a:r>
              <a:rPr lang="es-ES" sz="1100" dirty="0" smtClean="0">
                <a:latin typeface="Arial" panose="020B0604020202020204" pitchFamily="34" charset="0"/>
                <a:cs typeface="Arial" panose="020B0604020202020204" pitchFamily="34" charset="0"/>
              </a:rPr>
              <a:t>de la SFRP </a:t>
            </a:r>
            <a:r>
              <a:rPr lang="en-GB" sz="1100" dirty="0" smtClean="0">
                <a:latin typeface="Arial" panose="020B0604020202020204" pitchFamily="34" charset="0"/>
                <a:cs typeface="Arial" panose="020B0604020202020204" pitchFamily="34" charset="0"/>
              </a:rPr>
              <a:t>(</a:t>
            </a:r>
            <a:r>
              <a:rPr lang="en-GB" sz="1100" u="sng" dirty="0" smtClean="0">
                <a:latin typeface="Arial" panose="020B0604020202020204" pitchFamily="34" charset="0"/>
                <a:cs typeface="Arial" panose="020B0604020202020204" pitchFamily="34" charset="0"/>
                <a:hlinkClick r:id="rId3"/>
              </a:rPr>
              <a:t>www.sfrp.asso.fr</a:t>
            </a:r>
            <a:r>
              <a:rPr lang="en-GB" sz="1100" dirty="0">
                <a:latin typeface="Arial" panose="020B0604020202020204" pitchFamily="34" charset="0"/>
                <a:cs typeface="Arial" panose="020B0604020202020204" pitchFamily="34" charset="0"/>
              </a:rPr>
              <a:t>).</a:t>
            </a:r>
            <a:endParaRPr lang="en-CA" sz="1100" dirty="0">
              <a:latin typeface="Arial" panose="020B0604020202020204" pitchFamily="34" charset="0"/>
              <a:cs typeface="Arial" panose="020B0604020202020204" pitchFamily="34" charset="0"/>
            </a:endParaRPr>
          </a:p>
          <a:p>
            <a:pPr algn="just"/>
            <a:r>
              <a:rPr lang="en-GB" sz="400" dirty="0">
                <a:latin typeface="Arial" panose="020B0604020202020204" pitchFamily="34" charset="0"/>
                <a:cs typeface="Arial" panose="020B0604020202020204" pitchFamily="34" charset="0"/>
              </a:rPr>
              <a:t> </a:t>
            </a:r>
            <a:endParaRPr lang="en-CA" sz="4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Thierry Schneider </a:t>
            </a:r>
            <a:r>
              <a:rPr lang="en-GB" sz="1100" dirty="0" smtClean="0">
                <a:latin typeface="Arial" panose="020B0604020202020204" pitchFamily="34" charset="0"/>
                <a:cs typeface="Arial" panose="020B0604020202020204" pitchFamily="34" charset="0"/>
              </a:rPr>
              <a:t>(</a:t>
            </a:r>
            <a:r>
              <a:rPr lang="en-GB" sz="1100" dirty="0" err="1" smtClean="0">
                <a:latin typeface="Arial" panose="020B0604020202020204" pitchFamily="34" charset="0"/>
                <a:cs typeface="Arial" panose="020B0604020202020204" pitchFamily="34" charset="0"/>
              </a:rPr>
              <a:t>Presidente</a:t>
            </a:r>
            <a:r>
              <a:rPr lang="en-GB" sz="1100" dirty="0" smtClean="0">
                <a:latin typeface="Arial" panose="020B0604020202020204" pitchFamily="34" charset="0"/>
                <a:cs typeface="Arial" panose="020B0604020202020204" pitchFamily="34" charset="0"/>
              </a:rPr>
              <a:t> de la SFRP</a:t>
            </a:r>
            <a:r>
              <a:rPr lang="en-GB" sz="1100" dirty="0">
                <a:latin typeface="Arial" panose="020B0604020202020204" pitchFamily="34" charset="0"/>
                <a:cs typeface="Arial" panose="020B0604020202020204" pitchFamily="34" charset="0"/>
              </a:rPr>
              <a:t>) </a:t>
            </a:r>
            <a:r>
              <a:rPr lang="en-GB" sz="1100" dirty="0" smtClean="0">
                <a:latin typeface="Arial" panose="020B0604020202020204" pitchFamily="34" charset="0"/>
                <a:cs typeface="Arial" panose="020B0604020202020204" pitchFamily="34" charset="0"/>
              </a:rPr>
              <a:t>&amp; Bernard Le </a:t>
            </a:r>
            <a:r>
              <a:rPr lang="en-GB" sz="1100" dirty="0" err="1">
                <a:latin typeface="Arial" panose="020B0604020202020204" pitchFamily="34" charset="0"/>
                <a:cs typeface="Arial" panose="020B0604020202020204" pitchFamily="34" charset="0"/>
              </a:rPr>
              <a:t>Guen</a:t>
            </a:r>
            <a:r>
              <a:rPr lang="en-GB" sz="1100" dirty="0">
                <a:latin typeface="Arial" panose="020B0604020202020204" pitchFamily="34" charset="0"/>
                <a:cs typeface="Arial" panose="020B0604020202020204" pitchFamily="34" charset="0"/>
              </a:rPr>
              <a:t> </a:t>
            </a:r>
            <a:r>
              <a:rPr lang="en-GB" sz="1100" dirty="0" smtClean="0">
                <a:latin typeface="Arial" panose="020B0604020202020204" pitchFamily="34" charset="0"/>
                <a:cs typeface="Arial" panose="020B0604020202020204" pitchFamily="34" charset="0"/>
              </a:rPr>
              <a:t>(</a:t>
            </a:r>
            <a:r>
              <a:rPr lang="en-GB" sz="1100" dirty="0" err="1" smtClean="0">
                <a:latin typeface="Arial" panose="020B0604020202020204" pitchFamily="34" charset="0"/>
                <a:cs typeface="Arial" panose="020B0604020202020204" pitchFamily="34" charset="0"/>
              </a:rPr>
              <a:t>Oficial</a:t>
            </a:r>
            <a:r>
              <a:rPr lang="en-GB" sz="1100" dirty="0" smtClean="0">
                <a:latin typeface="Arial" panose="020B0604020202020204" pitchFamily="34" charset="0"/>
                <a:cs typeface="Arial" panose="020B0604020202020204" pitchFamily="34" charset="0"/>
              </a:rPr>
              <a:t> </a:t>
            </a:r>
            <a:r>
              <a:rPr lang="en-GB" sz="1100" dirty="0" err="1" smtClean="0">
                <a:latin typeface="Arial" panose="020B0604020202020204" pitchFamily="34" charset="0"/>
                <a:cs typeface="Arial" panose="020B0604020202020204" pitchFamily="34" charset="0"/>
              </a:rPr>
              <a:t>Ejecutivo</a:t>
            </a:r>
            <a:r>
              <a:rPr lang="en-GB" sz="1100" dirty="0" smtClean="0">
                <a:latin typeface="Arial" panose="020B0604020202020204" pitchFamily="34" charset="0"/>
                <a:cs typeface="Arial" panose="020B0604020202020204" pitchFamily="34" charset="0"/>
              </a:rPr>
              <a:t> de la IRPA)</a:t>
            </a:r>
            <a:endParaRPr lang="en-US" sz="1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267" y="7035758"/>
            <a:ext cx="5329403" cy="2464848"/>
          </a:xfrm>
          <a:prstGeom prst="rect">
            <a:avLst/>
          </a:prstGeom>
        </p:spPr>
      </p:pic>
    </p:spTree>
    <p:extLst>
      <p:ext uri="{BB962C8B-B14F-4D97-AF65-F5344CB8AC3E}">
        <p14:creationId xmlns:p14="http://schemas.microsoft.com/office/powerpoint/2010/main" val="1201126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078" y="401462"/>
            <a:ext cx="914400" cy="977984"/>
          </a:xfrm>
          <a:prstGeom prst="rect">
            <a:avLst/>
          </a:prstGeom>
        </p:spPr>
      </p:pic>
      <p:sp>
        <p:nvSpPr>
          <p:cNvPr id="2" name="Rectangle 1"/>
          <p:cNvSpPr/>
          <p:nvPr/>
        </p:nvSpPr>
        <p:spPr>
          <a:xfrm>
            <a:off x="822278" y="864615"/>
            <a:ext cx="5722901" cy="8925520"/>
          </a:xfrm>
          <a:prstGeom prst="rect">
            <a:avLst/>
          </a:prstGeom>
        </p:spPr>
        <p:txBody>
          <a:bodyPr wrap="square">
            <a:spAutoFit/>
          </a:bodyPr>
          <a:lstStyle/>
          <a:p>
            <a:pPr algn="ctr"/>
            <a:r>
              <a:rPr lang="en-US" sz="1400" b="1" dirty="0" smtClean="0">
                <a:latin typeface="Arial" panose="020B0604020202020204" pitchFamily="34" charset="0"/>
                <a:cs typeface="Arial" panose="020B0604020202020204" pitchFamily="34" charset="0"/>
              </a:rPr>
              <a:t>5</a:t>
            </a:r>
            <a:r>
              <a:rPr lang="en-US" sz="1400" b="1" baseline="30000" dirty="0" smtClean="0">
                <a:latin typeface="Arial" panose="020B0604020202020204" pitchFamily="34" charset="0"/>
                <a:cs typeface="Arial" panose="020B0604020202020204" pitchFamily="34" charset="0"/>
              </a:rPr>
              <a:t>to</a:t>
            </a:r>
            <a:r>
              <a:rPr lang="en-US" sz="1400" b="1" dirty="0" smtClean="0">
                <a:latin typeface="Arial" panose="020B0604020202020204" pitchFamily="34" charset="0"/>
                <a:cs typeface="Arial" panose="020B0604020202020204" pitchFamily="34" charset="0"/>
              </a:rPr>
              <a:t> </a:t>
            </a:r>
            <a:r>
              <a:rPr lang="en-US" sz="1400" b="1" dirty="0" err="1" smtClean="0">
                <a:latin typeface="Arial" panose="020B0604020202020204" pitchFamily="34" charset="0"/>
                <a:cs typeface="Arial" panose="020B0604020202020204" pitchFamily="34" charset="0"/>
              </a:rPr>
              <a:t>Congreso</a:t>
            </a:r>
            <a:r>
              <a:rPr lang="en-US" sz="1400" b="1" dirty="0" smtClean="0">
                <a:latin typeface="Arial" panose="020B0604020202020204" pitchFamily="34" charset="0"/>
                <a:cs typeface="Arial" panose="020B0604020202020204" pitchFamily="34" charset="0"/>
              </a:rPr>
              <a:t> </a:t>
            </a:r>
            <a:r>
              <a:rPr lang="en-US" sz="1400" b="1" dirty="0" err="1" smtClean="0">
                <a:latin typeface="Arial" panose="020B0604020202020204" pitchFamily="34" charset="0"/>
                <a:cs typeface="Arial" panose="020B0604020202020204" pitchFamily="34" charset="0"/>
              </a:rPr>
              <a:t>Europeo</a:t>
            </a:r>
            <a:r>
              <a:rPr lang="en-US" sz="1400" b="1" dirty="0" smtClean="0">
                <a:latin typeface="Arial" panose="020B0604020202020204" pitchFamily="34" charset="0"/>
                <a:cs typeface="Arial" panose="020B0604020202020204" pitchFamily="34" charset="0"/>
              </a:rPr>
              <a:t> IRPA</a:t>
            </a:r>
          </a:p>
          <a:p>
            <a:pPr algn="ctr"/>
            <a:endParaRPr lang="en-CA" sz="1000" dirty="0"/>
          </a:p>
          <a:p>
            <a:pPr algn="just"/>
            <a:r>
              <a:rPr lang="es-AR" sz="1100" dirty="0" smtClean="0">
                <a:latin typeface="Arial" panose="020B0604020202020204" pitchFamily="34" charset="0"/>
                <a:cs typeface="Arial" panose="020B0604020202020204" pitchFamily="34" charset="0"/>
              </a:rPr>
              <a:t>Del </a:t>
            </a:r>
            <a:r>
              <a:rPr lang="es-AR" sz="1100" dirty="0">
                <a:latin typeface="Arial" panose="020B0604020202020204" pitchFamily="34" charset="0"/>
                <a:cs typeface="Arial" panose="020B0604020202020204" pitchFamily="34" charset="0"/>
              </a:rPr>
              <a:t>4 al 8 de junio de 2018, la Sociedad Holandesa de Protección </a:t>
            </a:r>
            <a:r>
              <a:rPr lang="es-AR" sz="1100" dirty="0" smtClean="0">
                <a:latin typeface="Arial" panose="020B0604020202020204" pitchFamily="34" charset="0"/>
                <a:cs typeface="Arial" panose="020B0604020202020204" pitchFamily="34" charset="0"/>
              </a:rPr>
              <a:t>Radiológica </a:t>
            </a:r>
            <a:r>
              <a:rPr lang="es-AR" sz="1100" dirty="0">
                <a:latin typeface="Arial" panose="020B0604020202020204" pitchFamily="34" charset="0"/>
                <a:cs typeface="Arial" panose="020B0604020202020204" pitchFamily="34" charset="0"/>
              </a:rPr>
              <a:t>(NVS) </a:t>
            </a:r>
            <a:r>
              <a:rPr lang="es-AR" sz="1100" dirty="0" smtClean="0">
                <a:latin typeface="Arial" panose="020B0604020202020204" pitchFamily="34" charset="0"/>
                <a:cs typeface="Arial" panose="020B0604020202020204" pitchFamily="34" charset="0"/>
              </a:rPr>
              <a:t>llevará a cabo </a:t>
            </a:r>
            <a:r>
              <a:rPr lang="es-AR" sz="1100" dirty="0">
                <a:latin typeface="Arial" panose="020B0604020202020204" pitchFamily="34" charset="0"/>
                <a:cs typeface="Arial" panose="020B0604020202020204" pitchFamily="34" charset="0"/>
              </a:rPr>
              <a:t>el </a:t>
            </a:r>
            <a:r>
              <a:rPr lang="en-US" sz="1100" dirty="0">
                <a:latin typeface="Arial" panose="020B0604020202020204" pitchFamily="34" charset="0"/>
                <a:cs typeface="Arial" panose="020B0604020202020204" pitchFamily="34" charset="0"/>
              </a:rPr>
              <a:t>5to </a:t>
            </a:r>
            <a:r>
              <a:rPr lang="en-US" sz="1100" dirty="0" err="1">
                <a:latin typeface="Arial" panose="020B0604020202020204" pitchFamily="34" charset="0"/>
                <a:cs typeface="Arial" panose="020B0604020202020204" pitchFamily="34" charset="0"/>
              </a:rPr>
              <a:t>Congreso</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Europeo</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IRPA </a:t>
            </a:r>
            <a:r>
              <a:rPr lang="es-AR" sz="1100" dirty="0" smtClean="0">
                <a:latin typeface="Arial" panose="020B0604020202020204" pitchFamily="34" charset="0"/>
                <a:cs typeface="Arial" panose="020B0604020202020204" pitchFamily="34" charset="0"/>
              </a:rPr>
              <a:t>en </a:t>
            </a:r>
            <a:r>
              <a:rPr lang="es-AR" sz="1100" dirty="0">
                <a:latin typeface="Arial" panose="020B0604020202020204" pitchFamily="34" charset="0"/>
                <a:cs typeface="Arial" panose="020B0604020202020204" pitchFamily="34" charset="0"/>
              </a:rPr>
              <a:t>el Foro Mundial de La Haya, Países Bajos.</a:t>
            </a:r>
            <a:endParaRPr lang="en-CA" sz="1100" dirty="0">
              <a:latin typeface="Arial" panose="020B0604020202020204" pitchFamily="34" charset="0"/>
              <a:cs typeface="Arial" panose="020B0604020202020204" pitchFamily="34" charset="0"/>
            </a:endParaRPr>
          </a:p>
          <a:p>
            <a:pPr algn="just"/>
            <a:r>
              <a:rPr lang="es-AR" sz="1100" dirty="0" smtClean="0">
                <a:latin typeface="Arial" panose="020B0604020202020204" pitchFamily="34" charset="0"/>
                <a:cs typeface="Arial" panose="020B0604020202020204" pitchFamily="34" charset="0"/>
              </a:rPr>
              <a:t>Desde </a:t>
            </a:r>
            <a:r>
              <a:rPr lang="es-AR" sz="1100" dirty="0">
                <a:latin typeface="Arial" panose="020B0604020202020204" pitchFamily="34" charset="0"/>
                <a:cs typeface="Arial" panose="020B0604020202020204" pitchFamily="34" charset="0"/>
              </a:rPr>
              <a:t>mediados de 2015, el Comité del Programa Científico (SPC) se ha reunido, en promedio, cada tres meses para preparar el programa científico del congreso. El formato del programa y los temas clave ya </a:t>
            </a:r>
            <a:r>
              <a:rPr lang="es-AR" sz="1100" dirty="0" smtClean="0">
                <a:latin typeface="Arial" panose="020B0604020202020204" pitchFamily="34" charset="0"/>
                <a:cs typeface="Arial" panose="020B0604020202020204" pitchFamily="34" charset="0"/>
              </a:rPr>
              <a:t>están decididos</a:t>
            </a:r>
            <a:r>
              <a:rPr lang="es-AR" sz="1100" dirty="0">
                <a:latin typeface="Arial" panose="020B0604020202020204" pitchFamily="34" charset="0"/>
                <a:cs typeface="Arial" panose="020B0604020202020204" pitchFamily="34" charset="0"/>
              </a:rPr>
              <a:t>. </a:t>
            </a:r>
            <a:r>
              <a:rPr lang="es-AR" sz="1100" dirty="0" smtClean="0">
                <a:latin typeface="Arial" panose="020B0604020202020204" pitchFamily="34" charset="0"/>
                <a:cs typeface="Arial" panose="020B0604020202020204" pitchFamily="34" charset="0"/>
              </a:rPr>
              <a:t>En el  diseño del </a:t>
            </a:r>
            <a:r>
              <a:rPr lang="es-AR" sz="1100" dirty="0">
                <a:latin typeface="Arial" panose="020B0604020202020204" pitchFamily="34" charset="0"/>
                <a:cs typeface="Arial" panose="020B0604020202020204" pitchFamily="34" charset="0"/>
              </a:rPr>
              <a:t>programa, el </a:t>
            </a:r>
            <a:r>
              <a:rPr lang="es-AR" sz="1100" dirty="0" smtClean="0">
                <a:latin typeface="Arial" panose="020B0604020202020204" pitchFamily="34" charset="0"/>
                <a:cs typeface="Arial" panose="020B0604020202020204" pitchFamily="34" charset="0"/>
              </a:rPr>
              <a:t>SPC </a:t>
            </a:r>
            <a:r>
              <a:rPr lang="es-AR" sz="1100" dirty="0">
                <a:latin typeface="Arial" panose="020B0604020202020204" pitchFamily="34" charset="0"/>
                <a:cs typeface="Arial" panose="020B0604020202020204" pitchFamily="34" charset="0"/>
              </a:rPr>
              <a:t>trabaja en estrecha colaboración con el Comité Organizador Local (LOC).</a:t>
            </a:r>
            <a:endParaRPr lang="en-CA" sz="1100" dirty="0">
              <a:latin typeface="Arial" panose="020B0604020202020204" pitchFamily="34" charset="0"/>
              <a:cs typeface="Arial" panose="020B0604020202020204" pitchFamily="34" charset="0"/>
            </a:endParaRPr>
          </a:p>
          <a:p>
            <a:pPr algn="just"/>
            <a:r>
              <a:rPr lang="es-AR" sz="1100" dirty="0" smtClean="0">
                <a:latin typeface="Arial" panose="020B0604020202020204" pitchFamily="34" charset="0"/>
                <a:cs typeface="Arial" panose="020B0604020202020204" pitchFamily="34" charset="0"/>
              </a:rPr>
              <a:t>El </a:t>
            </a:r>
            <a:r>
              <a:rPr lang="es-AR" sz="1100" dirty="0">
                <a:latin typeface="Arial" panose="020B0604020202020204" pitchFamily="34" charset="0"/>
                <a:cs typeface="Arial" panose="020B0604020202020204" pitchFamily="34" charset="0"/>
              </a:rPr>
              <a:t>programa científico tiene cuatro componentes: las presentaciones científicas regulares, los cursos de actualización, las sesiones de </a:t>
            </a:r>
            <a:r>
              <a:rPr lang="es-AR" sz="1100" dirty="0" smtClean="0">
                <a:latin typeface="Arial" panose="020B0604020202020204" pitchFamily="34" charset="0"/>
                <a:cs typeface="Arial" panose="020B0604020202020204" pitchFamily="34" charset="0"/>
              </a:rPr>
              <a:t>posters </a:t>
            </a:r>
            <a:r>
              <a:rPr lang="es-AR" sz="1100" dirty="0">
                <a:latin typeface="Arial" panose="020B0604020202020204" pitchFamily="34" charset="0"/>
                <a:cs typeface="Arial" panose="020B0604020202020204" pitchFamily="34" charset="0"/>
              </a:rPr>
              <a:t>y la sesión </a:t>
            </a:r>
            <a:r>
              <a:rPr lang="es-AR" sz="1100" dirty="0" smtClean="0">
                <a:latin typeface="Arial" panose="020B0604020202020204" pitchFamily="34" charset="0"/>
                <a:cs typeface="Arial" panose="020B0604020202020204" pitchFamily="34" charset="0"/>
              </a:rPr>
              <a:t>del Premio  para Jóvenes Profesionales.</a:t>
            </a:r>
            <a:endParaRPr lang="en-CA" sz="11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 </a:t>
            </a:r>
            <a:r>
              <a:rPr lang="es-AR" sz="1100" dirty="0" smtClean="0">
                <a:latin typeface="Arial" panose="020B0604020202020204" pitchFamily="34" charset="0"/>
                <a:cs typeface="Arial" panose="020B0604020202020204" pitchFamily="34" charset="0"/>
              </a:rPr>
              <a:t>Como </a:t>
            </a:r>
            <a:r>
              <a:rPr lang="es-AR" sz="1100" dirty="0">
                <a:latin typeface="Arial" panose="020B0604020202020204" pitchFamily="34" charset="0"/>
                <a:cs typeface="Arial" panose="020B0604020202020204" pitchFamily="34" charset="0"/>
              </a:rPr>
              <a:t>de costumbre, las presentaciones científicas tendrán lugar en sesiones plenarias o paralelas. Los cinco temas clave incluyen "aplicaciones médicas" y "aplicaciones industriales". El SPC tiene la intención de invitar a varios </a:t>
            </a:r>
            <a:r>
              <a:rPr lang="es-AR" sz="1100" dirty="0" smtClean="0">
                <a:latin typeface="Arial" panose="020B0604020202020204" pitchFamily="34" charset="0"/>
                <a:cs typeface="Arial" panose="020B0604020202020204" pitchFamily="34" charset="0"/>
              </a:rPr>
              <a:t>importantes disertantes para </a:t>
            </a:r>
            <a:r>
              <a:rPr lang="es-AR" sz="1100" dirty="0">
                <a:latin typeface="Arial" panose="020B0604020202020204" pitchFamily="34" charset="0"/>
                <a:cs typeface="Arial" panose="020B0604020202020204" pitchFamily="34" charset="0"/>
              </a:rPr>
              <a:t>las sesiones plenarias.</a:t>
            </a:r>
            <a:endParaRPr lang="en-CA" sz="1100" dirty="0">
              <a:latin typeface="Arial" panose="020B0604020202020204" pitchFamily="34" charset="0"/>
              <a:cs typeface="Arial" panose="020B0604020202020204" pitchFamily="34" charset="0"/>
            </a:endParaRPr>
          </a:p>
          <a:p>
            <a:pPr algn="just"/>
            <a:r>
              <a:rPr lang="es-AR" sz="1100" dirty="0" smtClean="0">
                <a:latin typeface="Arial" panose="020B0604020202020204" pitchFamily="34" charset="0"/>
                <a:cs typeface="Arial" panose="020B0604020202020204" pitchFamily="34" charset="0"/>
              </a:rPr>
              <a:t>Los </a:t>
            </a:r>
            <a:r>
              <a:rPr lang="es-AR" sz="1100" dirty="0">
                <a:latin typeface="Arial" panose="020B0604020202020204" pitchFamily="34" charset="0"/>
                <a:cs typeface="Arial" panose="020B0604020202020204" pitchFamily="34" charset="0"/>
              </a:rPr>
              <a:t>cursos de actualización serán muy diferentes de lo </a:t>
            </a:r>
            <a:r>
              <a:rPr lang="es-AR" sz="1100" dirty="0" smtClean="0">
                <a:latin typeface="Arial" panose="020B0604020202020204" pitchFamily="34" charset="0"/>
                <a:cs typeface="Arial" panose="020B0604020202020204" pitchFamily="34" charset="0"/>
              </a:rPr>
              <a:t>acostumbrado en los </a:t>
            </a:r>
            <a:r>
              <a:rPr lang="es-AR" sz="1100" dirty="0">
                <a:latin typeface="Arial" panose="020B0604020202020204" pitchFamily="34" charset="0"/>
                <a:cs typeface="Arial" panose="020B0604020202020204" pitchFamily="34" charset="0"/>
              </a:rPr>
              <a:t>anteriores congresos de la IRPA: un grupo de cursos de actualización </a:t>
            </a:r>
            <a:r>
              <a:rPr lang="es-AR" sz="1100" dirty="0" smtClean="0">
                <a:latin typeface="Arial" panose="020B0604020202020204" pitchFamily="34" charset="0"/>
                <a:cs typeface="Arial" panose="020B0604020202020204" pitchFamily="34" charset="0"/>
              </a:rPr>
              <a:t>que serán dictados el </a:t>
            </a:r>
            <a:r>
              <a:rPr lang="es-AR" sz="1100" dirty="0">
                <a:latin typeface="Arial" panose="020B0604020202020204" pitchFamily="34" charset="0"/>
                <a:cs typeface="Arial" panose="020B0604020202020204" pitchFamily="34" charset="0"/>
              </a:rPr>
              <a:t>lunes </a:t>
            </a:r>
            <a:r>
              <a:rPr lang="es-AR" sz="1100" dirty="0" smtClean="0">
                <a:latin typeface="Arial" panose="020B0604020202020204" pitchFamily="34" charset="0"/>
                <a:cs typeface="Arial" panose="020B0604020202020204" pitchFamily="34" charset="0"/>
              </a:rPr>
              <a:t>4 de junio por </a:t>
            </a:r>
            <a:r>
              <a:rPr lang="es-AR" sz="1100" dirty="0">
                <a:latin typeface="Arial" panose="020B0604020202020204" pitchFamily="34" charset="0"/>
                <a:cs typeface="Arial" panose="020B0604020202020204" pitchFamily="34" charset="0"/>
              </a:rPr>
              <a:t>la mañana </a:t>
            </a:r>
            <a:r>
              <a:rPr lang="es-AR" sz="1100" dirty="0" smtClean="0">
                <a:latin typeface="Arial" panose="020B0604020202020204" pitchFamily="34" charset="0"/>
                <a:cs typeface="Arial" panose="020B0604020202020204" pitchFamily="34" charset="0"/>
              </a:rPr>
              <a:t>y </a:t>
            </a:r>
            <a:r>
              <a:rPr lang="es-AR" sz="1100" dirty="0">
                <a:latin typeface="Arial" panose="020B0604020202020204" pitchFamily="34" charset="0"/>
                <a:cs typeface="Arial" panose="020B0604020202020204" pitchFamily="34" charset="0"/>
              </a:rPr>
              <a:t>el miércoles 6 de junio reemplazará </a:t>
            </a:r>
            <a:r>
              <a:rPr lang="es-AR" sz="1100" dirty="0" smtClean="0">
                <a:latin typeface="Arial" panose="020B0604020202020204" pitchFamily="34" charset="0"/>
                <a:cs typeface="Arial" panose="020B0604020202020204" pitchFamily="34" charset="0"/>
              </a:rPr>
              <a:t>los cursos preliminares </a:t>
            </a:r>
            <a:r>
              <a:rPr lang="es-AR" sz="1100" dirty="0">
                <a:latin typeface="Arial" panose="020B0604020202020204" pitchFamily="34" charset="0"/>
                <a:cs typeface="Arial" panose="020B0604020202020204" pitchFamily="34" charset="0"/>
              </a:rPr>
              <a:t>muy temprano en el día. Y estamos tratando de proporcionar al menos dos contribuciones sobre cada tema: una conferencia básica y una conferencia que abarque los desarrollos actuales con respecto a un tema específico o un examen más </a:t>
            </a:r>
            <a:r>
              <a:rPr lang="es-AR" sz="1100" dirty="0" smtClean="0">
                <a:latin typeface="Arial" panose="020B0604020202020204" pitchFamily="34" charset="0"/>
                <a:cs typeface="Arial" panose="020B0604020202020204" pitchFamily="34" charset="0"/>
              </a:rPr>
              <a:t>en profundidad. </a:t>
            </a:r>
            <a:r>
              <a:rPr lang="es-AR" sz="1100" dirty="0">
                <a:latin typeface="Arial" panose="020B0604020202020204" pitchFamily="34" charset="0"/>
                <a:cs typeface="Arial" panose="020B0604020202020204" pitchFamily="34" charset="0"/>
              </a:rPr>
              <a:t>Estamos convencidos de que este enfoque producirá sesiones de capacitación más coherentes que satisfagan </a:t>
            </a:r>
            <a:r>
              <a:rPr lang="es-AR" sz="1100" dirty="0" smtClean="0">
                <a:latin typeface="Arial" panose="020B0604020202020204" pitchFamily="34" charset="0"/>
                <a:cs typeface="Arial" panose="020B0604020202020204" pitchFamily="34" charset="0"/>
              </a:rPr>
              <a:t>más efectivamente las </a:t>
            </a:r>
            <a:r>
              <a:rPr lang="es-AR" sz="1100" dirty="0">
                <a:latin typeface="Arial" panose="020B0604020202020204" pitchFamily="34" charset="0"/>
                <a:cs typeface="Arial" panose="020B0604020202020204" pitchFamily="34" charset="0"/>
              </a:rPr>
              <a:t>necesidades de nuestros participantes.</a:t>
            </a:r>
            <a:endParaRPr lang="en-CA" sz="1100" dirty="0">
              <a:latin typeface="Arial" panose="020B0604020202020204" pitchFamily="34" charset="0"/>
              <a:cs typeface="Arial" panose="020B0604020202020204" pitchFamily="34" charset="0"/>
            </a:endParaRPr>
          </a:p>
          <a:p>
            <a:pPr algn="just"/>
            <a:r>
              <a:rPr lang="es-AR" sz="1100" dirty="0" smtClean="0">
                <a:latin typeface="Arial" panose="020B0604020202020204" pitchFamily="34" charset="0"/>
                <a:cs typeface="Arial" panose="020B0604020202020204" pitchFamily="34" charset="0"/>
              </a:rPr>
              <a:t>Las </a:t>
            </a:r>
            <a:r>
              <a:rPr lang="es-AR" sz="1100" dirty="0">
                <a:latin typeface="Arial" panose="020B0604020202020204" pitchFamily="34" charset="0"/>
                <a:cs typeface="Arial" panose="020B0604020202020204" pitchFamily="34" charset="0"/>
              </a:rPr>
              <a:t>sesiones de </a:t>
            </a:r>
            <a:r>
              <a:rPr lang="es-AR" sz="1100" dirty="0" smtClean="0">
                <a:latin typeface="Arial" panose="020B0604020202020204" pitchFamily="34" charset="0"/>
                <a:cs typeface="Arial" panose="020B0604020202020204" pitchFamily="34" charset="0"/>
              </a:rPr>
              <a:t>posters </a:t>
            </a:r>
            <a:r>
              <a:rPr lang="es-AR" sz="1100" dirty="0">
                <a:latin typeface="Arial" panose="020B0604020202020204" pitchFamily="34" charset="0"/>
                <a:cs typeface="Arial" panose="020B0604020202020204" pitchFamily="34" charset="0"/>
              </a:rPr>
              <a:t>tradicionales también serán diferentes. Queremos utilizar </a:t>
            </a:r>
            <a:r>
              <a:rPr lang="es-AR" sz="1100" dirty="0" smtClean="0">
                <a:latin typeface="Arial" panose="020B0604020202020204" pitchFamily="34" charset="0"/>
                <a:cs typeface="Arial" panose="020B0604020202020204" pitchFamily="34" charset="0"/>
              </a:rPr>
              <a:t>posters digitales en </a:t>
            </a:r>
            <a:r>
              <a:rPr lang="es-AR" sz="1100" dirty="0">
                <a:latin typeface="Arial" panose="020B0604020202020204" pitchFamily="34" charset="0"/>
                <a:cs typeface="Arial" panose="020B0604020202020204" pitchFamily="34" charset="0"/>
              </a:rPr>
              <a:t>los que cualquiera de los </a:t>
            </a:r>
            <a:r>
              <a:rPr lang="es-AR" sz="1100" dirty="0" smtClean="0">
                <a:latin typeface="Arial" panose="020B0604020202020204" pitchFamily="34" charset="0"/>
                <a:cs typeface="Arial" panose="020B0604020202020204" pitchFamily="34" charset="0"/>
              </a:rPr>
              <a:t>posters puede ser visto durante todo </a:t>
            </a:r>
            <a:r>
              <a:rPr lang="es-AR" sz="1100" dirty="0">
                <a:latin typeface="Arial" panose="020B0604020202020204" pitchFamily="34" charset="0"/>
                <a:cs typeface="Arial" panose="020B0604020202020204" pitchFamily="34" charset="0"/>
              </a:rPr>
              <a:t>el congreso. Y a través de la aplicación </a:t>
            </a:r>
            <a:r>
              <a:rPr lang="es-AR" sz="1100" dirty="0" smtClean="0">
                <a:latin typeface="Arial" panose="020B0604020202020204" pitchFamily="34" charset="0"/>
                <a:cs typeface="Arial" panose="020B0604020202020204" pitchFamily="34" charset="0"/>
              </a:rPr>
              <a:t>del </a:t>
            </a:r>
            <a:r>
              <a:rPr lang="es-AR" sz="1100" dirty="0">
                <a:latin typeface="Arial" panose="020B0604020202020204" pitchFamily="34" charset="0"/>
                <a:cs typeface="Arial" panose="020B0604020202020204" pitchFamily="34" charset="0"/>
              </a:rPr>
              <a:t>congreso los participantes pueden </a:t>
            </a:r>
            <a:r>
              <a:rPr lang="es-AR" sz="1100" dirty="0" smtClean="0">
                <a:latin typeface="Arial" panose="020B0604020202020204" pitchFamily="34" charset="0"/>
                <a:cs typeface="Arial" panose="020B0604020202020204" pitchFamily="34" charset="0"/>
              </a:rPr>
              <a:t>contactar al autor del poster. </a:t>
            </a:r>
            <a:r>
              <a:rPr lang="es-AR" sz="1100" dirty="0">
                <a:latin typeface="Arial" panose="020B0604020202020204" pitchFamily="34" charset="0"/>
                <a:cs typeface="Arial" panose="020B0604020202020204" pitchFamily="34" charset="0"/>
              </a:rPr>
              <a:t>Durante las pausas se realizarán </a:t>
            </a:r>
            <a:r>
              <a:rPr lang="es-AR" sz="1100" dirty="0" smtClean="0">
                <a:latin typeface="Arial" panose="020B0604020202020204" pitchFamily="34" charset="0"/>
                <a:cs typeface="Arial" panose="020B0604020202020204" pitchFamily="34" charset="0"/>
              </a:rPr>
              <a:t>reuniones especiales donde </a:t>
            </a:r>
            <a:r>
              <a:rPr lang="es-AR" sz="1100" dirty="0">
                <a:latin typeface="Arial" panose="020B0604020202020204" pitchFamily="34" charset="0"/>
                <a:cs typeface="Arial" panose="020B0604020202020204" pitchFamily="34" charset="0"/>
              </a:rPr>
              <a:t>un </a:t>
            </a:r>
            <a:r>
              <a:rPr lang="es-AR" sz="1100" dirty="0" smtClean="0">
                <a:latin typeface="Arial" panose="020B0604020202020204" pitchFamily="34" charset="0"/>
                <a:cs typeface="Arial" panose="020B0604020202020204" pitchFamily="34" charset="0"/>
              </a:rPr>
              <a:t>número reducido de autores responderán </a:t>
            </a:r>
            <a:r>
              <a:rPr lang="es-AR" sz="1100" dirty="0">
                <a:latin typeface="Arial" panose="020B0604020202020204" pitchFamily="34" charset="0"/>
                <a:cs typeface="Arial" panose="020B0604020202020204" pitchFamily="34" charset="0"/>
              </a:rPr>
              <a:t>preguntas sobre su póster. Así que no </a:t>
            </a:r>
            <a:r>
              <a:rPr lang="es-AR" sz="1100" dirty="0" smtClean="0">
                <a:latin typeface="Arial" panose="020B0604020202020204" pitchFamily="34" charset="0"/>
                <a:cs typeface="Arial" panose="020B0604020202020204" pitchFamily="34" charset="0"/>
              </a:rPr>
              <a:t>habrá más </a:t>
            </a:r>
            <a:r>
              <a:rPr lang="es-AR" sz="1100" dirty="0">
                <a:latin typeface="Arial" panose="020B0604020202020204" pitchFamily="34" charset="0"/>
                <a:cs typeface="Arial" panose="020B0604020202020204" pitchFamily="34" charset="0"/>
              </a:rPr>
              <a:t>largas colas para </a:t>
            </a:r>
            <a:r>
              <a:rPr lang="es-AR" sz="1100" dirty="0" smtClean="0">
                <a:latin typeface="Arial" panose="020B0604020202020204" pitchFamily="34" charset="0"/>
                <a:cs typeface="Arial" panose="020B0604020202020204" pitchFamily="34" charset="0"/>
              </a:rPr>
              <a:t>una sesión de posters parcialmente vacía!</a:t>
            </a:r>
            <a:endParaRPr lang="en-GB" sz="1100" dirty="0" smtClean="0">
              <a:latin typeface="Arial" panose="020B0604020202020204" pitchFamily="34" charset="0"/>
              <a:cs typeface="Arial" panose="020B0604020202020204" pitchFamily="34" charset="0"/>
            </a:endParaRPr>
          </a:p>
          <a:p>
            <a:pPr algn="just"/>
            <a:endParaRPr lang="en-GB" sz="1100" dirty="0" smtClean="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endParaRPr lang="en-GB" sz="1100" dirty="0" smtClean="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endParaRPr lang="en-GB" sz="1100" dirty="0" smtClean="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endParaRPr lang="en-GB" sz="1100" dirty="0" smtClean="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endParaRPr lang="en-GB" sz="1100" dirty="0" smtClean="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endParaRPr lang="en-GB" sz="1100" dirty="0" smtClean="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endParaRPr lang="en-GB" sz="1100" dirty="0" smtClean="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endParaRPr lang="en-GB" sz="1100" dirty="0" smtClean="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 </a:t>
            </a:r>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p>
            <a:pPr algn="just"/>
            <a:endParaRPr lang="en-CA" sz="11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3828" y="6351230"/>
            <a:ext cx="4421335" cy="2931073"/>
          </a:xfrm>
          <a:prstGeom prst="rect">
            <a:avLst/>
          </a:prstGeom>
        </p:spPr>
      </p:pic>
    </p:spTree>
    <p:extLst>
      <p:ext uri="{BB962C8B-B14F-4D97-AF65-F5344CB8AC3E}">
        <p14:creationId xmlns:p14="http://schemas.microsoft.com/office/powerpoint/2010/main" val="1014411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078" y="401462"/>
            <a:ext cx="914400" cy="977984"/>
          </a:xfrm>
          <a:prstGeom prst="rect">
            <a:avLst/>
          </a:prstGeom>
        </p:spPr>
      </p:pic>
      <p:sp>
        <p:nvSpPr>
          <p:cNvPr id="2" name="Rectangle 1"/>
          <p:cNvSpPr/>
          <p:nvPr/>
        </p:nvSpPr>
        <p:spPr>
          <a:xfrm>
            <a:off x="822278" y="864615"/>
            <a:ext cx="5722901" cy="8463855"/>
          </a:xfrm>
          <a:prstGeom prst="rect">
            <a:avLst/>
          </a:prstGeom>
        </p:spPr>
        <p:txBody>
          <a:bodyPr wrap="square">
            <a:spAutoFit/>
          </a:bodyPr>
          <a:lstStyle/>
          <a:p>
            <a:pPr algn="ctr"/>
            <a:r>
              <a:rPr lang="en-US" sz="1400" b="1" dirty="0">
                <a:latin typeface="Arial" panose="020B0604020202020204" pitchFamily="34" charset="0"/>
                <a:cs typeface="Arial" panose="020B0604020202020204" pitchFamily="34" charset="0"/>
              </a:rPr>
              <a:t>5</a:t>
            </a:r>
            <a:r>
              <a:rPr lang="en-US" sz="1400" b="1" baseline="30000" dirty="0">
                <a:latin typeface="Arial" panose="020B0604020202020204" pitchFamily="34" charset="0"/>
                <a:cs typeface="Arial" panose="020B0604020202020204" pitchFamily="34" charset="0"/>
              </a:rPr>
              <a:t>to</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Congreso</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Europeo</a:t>
            </a:r>
            <a:r>
              <a:rPr lang="en-US" sz="1400" b="1" dirty="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IRPA </a:t>
            </a:r>
            <a:r>
              <a:rPr lang="en-US" sz="1400" b="1" dirty="0" smtClean="0">
                <a:latin typeface="Arial" panose="020B0604020202020204" pitchFamily="34" charset="0"/>
                <a:cs typeface="Arial" panose="020B0604020202020204" pitchFamily="34" charset="0"/>
              </a:rPr>
              <a:t>- </a:t>
            </a:r>
            <a:r>
              <a:rPr lang="en-US" sz="1400" b="1" dirty="0" err="1" smtClean="0">
                <a:latin typeface="Arial" panose="020B0604020202020204" pitchFamily="34" charset="0"/>
                <a:cs typeface="Arial" panose="020B0604020202020204" pitchFamily="34" charset="0"/>
              </a:rPr>
              <a:t>continuación</a:t>
            </a:r>
            <a:endParaRPr lang="en-US" sz="1400" dirty="0">
              <a:latin typeface="Arial" panose="020B0604020202020204" pitchFamily="34" charset="0"/>
              <a:cs typeface="Arial" panose="020B0604020202020204" pitchFamily="34" charset="0"/>
            </a:endParaRPr>
          </a:p>
          <a:p>
            <a:endParaRPr lang="en-CA" sz="1000" dirty="0"/>
          </a:p>
          <a:p>
            <a:pPr algn="just"/>
            <a:r>
              <a:rPr lang="es-AR" sz="1100" dirty="0" smtClean="0">
                <a:latin typeface="Arial" panose="020B0604020202020204" pitchFamily="34" charset="0"/>
                <a:cs typeface="Arial" panose="020B0604020202020204" pitchFamily="34" charset="0"/>
              </a:rPr>
              <a:t>Todas </a:t>
            </a:r>
            <a:r>
              <a:rPr lang="es-AR" sz="1100" dirty="0">
                <a:latin typeface="Arial" panose="020B0604020202020204" pitchFamily="34" charset="0"/>
                <a:cs typeface="Arial" panose="020B0604020202020204" pitchFamily="34" charset="0"/>
              </a:rPr>
              <a:t>las sociedades </a:t>
            </a:r>
            <a:r>
              <a:rPr lang="es-AR" sz="1100" dirty="0" smtClean="0">
                <a:latin typeface="Arial" panose="020B0604020202020204" pitchFamily="34" charset="0"/>
                <a:cs typeface="Arial" panose="020B0604020202020204" pitchFamily="34" charset="0"/>
              </a:rPr>
              <a:t>europeas asociadas </a:t>
            </a:r>
            <a:r>
              <a:rPr lang="es-AR" sz="1100" dirty="0">
                <a:latin typeface="Arial" panose="020B0604020202020204" pitchFamily="34" charset="0"/>
                <a:cs typeface="Arial" panose="020B0604020202020204" pitchFamily="34" charset="0"/>
              </a:rPr>
              <a:t>tendrán la oportunidad de nominar a un candidato para el </a:t>
            </a:r>
            <a:r>
              <a:rPr lang="es-AR" sz="1100" dirty="0" smtClean="0">
                <a:latin typeface="Arial" panose="020B0604020202020204" pitchFamily="34" charset="0"/>
                <a:cs typeface="Arial" panose="020B0604020202020204" pitchFamily="34" charset="0"/>
              </a:rPr>
              <a:t>Premio Joven Profesional (</a:t>
            </a:r>
            <a:r>
              <a:rPr lang="es-AR" sz="1100" dirty="0">
                <a:latin typeface="Arial" panose="020B0604020202020204" pitchFamily="34" charset="0"/>
                <a:cs typeface="Arial" panose="020B0604020202020204" pitchFamily="34" charset="0"/>
              </a:rPr>
              <a:t>YPA). El jueves 7 de </a:t>
            </a:r>
            <a:r>
              <a:rPr lang="es-AR" sz="1100" dirty="0" smtClean="0">
                <a:latin typeface="Arial" panose="020B0604020202020204" pitchFamily="34" charset="0"/>
                <a:cs typeface="Arial" panose="020B0604020202020204" pitchFamily="34" charset="0"/>
              </a:rPr>
              <a:t>junio por la tarde, </a:t>
            </a:r>
            <a:r>
              <a:rPr lang="es-AR" sz="1100" dirty="0">
                <a:latin typeface="Arial" panose="020B0604020202020204" pitchFamily="34" charset="0"/>
                <a:cs typeface="Arial" panose="020B0604020202020204" pitchFamily="34" charset="0"/>
              </a:rPr>
              <a:t>todos los candidatos presentarán </a:t>
            </a:r>
            <a:r>
              <a:rPr lang="es-AR" sz="1100" dirty="0" smtClean="0">
                <a:latin typeface="Arial" panose="020B0604020202020204" pitchFamily="34" charset="0"/>
                <a:cs typeface="Arial" panose="020B0604020202020204" pitchFamily="34" charset="0"/>
              </a:rPr>
              <a:t>sus trabajos. </a:t>
            </a:r>
            <a:r>
              <a:rPr lang="es-AR" sz="1100" dirty="0">
                <a:latin typeface="Arial" panose="020B0604020202020204" pitchFamily="34" charset="0"/>
                <a:cs typeface="Arial" panose="020B0604020202020204" pitchFamily="34" charset="0"/>
              </a:rPr>
              <a:t>Esa tarde </a:t>
            </a:r>
            <a:r>
              <a:rPr lang="es-AR" sz="1100" dirty="0" smtClean="0">
                <a:latin typeface="Arial" panose="020B0604020202020204" pitchFamily="34" charset="0"/>
                <a:cs typeface="Arial" panose="020B0604020202020204" pitchFamily="34" charset="0"/>
              </a:rPr>
              <a:t>se llevarán a cabo tan pocas presentaciones científicas como sea posible, </a:t>
            </a:r>
            <a:r>
              <a:rPr lang="es-AR" sz="1100" dirty="0">
                <a:latin typeface="Arial" panose="020B0604020202020204" pitchFamily="34" charset="0"/>
                <a:cs typeface="Arial" panose="020B0604020202020204" pitchFamily="34" charset="0"/>
              </a:rPr>
              <a:t>para que </a:t>
            </a:r>
            <a:r>
              <a:rPr lang="es-AR" sz="1100" dirty="0" smtClean="0">
                <a:latin typeface="Arial" panose="020B0604020202020204" pitchFamily="34" charset="0"/>
                <a:cs typeface="Arial" panose="020B0604020202020204" pitchFamily="34" charset="0"/>
              </a:rPr>
              <a:t>todos puedan </a:t>
            </a:r>
            <a:r>
              <a:rPr lang="es-AR" sz="1100" dirty="0">
                <a:latin typeface="Arial" panose="020B0604020202020204" pitchFamily="34" charset="0"/>
                <a:cs typeface="Arial" panose="020B0604020202020204" pitchFamily="34" charset="0"/>
              </a:rPr>
              <a:t>ver y escuchar a los jóvenes expertos en protección radiológica. Y además </a:t>
            </a:r>
            <a:r>
              <a:rPr lang="es-AR" sz="1100" dirty="0" smtClean="0">
                <a:latin typeface="Arial" panose="020B0604020202020204" pitchFamily="34" charset="0"/>
                <a:cs typeface="Arial" panose="020B0604020202020204" pitchFamily="34" charset="0"/>
              </a:rPr>
              <a:t>del </a:t>
            </a:r>
            <a:r>
              <a:rPr lang="es-AR" sz="1100" dirty="0">
                <a:latin typeface="Arial" panose="020B0604020202020204" pitchFamily="34" charset="0"/>
                <a:cs typeface="Arial" panose="020B0604020202020204" pitchFamily="34" charset="0"/>
              </a:rPr>
              <a:t>YPA, tenemos planes bien avanzados para crear un premio público para el mejor joven profesional.</a:t>
            </a:r>
            <a:endParaRPr lang="en-GB" sz="1100" dirty="0">
              <a:latin typeface="Arial" panose="020B0604020202020204" pitchFamily="34" charset="0"/>
              <a:cs typeface="Arial" panose="020B0604020202020204" pitchFamily="34" charset="0"/>
            </a:endParaRPr>
          </a:p>
          <a:p>
            <a:pPr algn="just"/>
            <a:r>
              <a:rPr lang="es-AR" sz="1100" dirty="0" smtClean="0">
                <a:latin typeface="Arial" panose="020B0604020202020204" pitchFamily="34" charset="0"/>
                <a:cs typeface="Arial" panose="020B0604020202020204" pitchFamily="34" charset="0"/>
              </a:rPr>
              <a:t>Como </a:t>
            </a:r>
            <a:r>
              <a:rPr lang="es-AR" sz="1100" dirty="0">
                <a:latin typeface="Arial" panose="020B0604020202020204" pitchFamily="34" charset="0"/>
                <a:cs typeface="Arial" panose="020B0604020202020204" pitchFamily="34" charset="0"/>
              </a:rPr>
              <a:t>hemos dicho anteriormente, el miércoles </a:t>
            </a:r>
            <a:r>
              <a:rPr lang="es-AR" sz="1100" dirty="0" smtClean="0">
                <a:latin typeface="Arial" panose="020B0604020202020204" pitchFamily="34" charset="0"/>
                <a:cs typeface="Arial" panose="020B0604020202020204" pitchFamily="34" charset="0"/>
              </a:rPr>
              <a:t>estará reservado </a:t>
            </a:r>
            <a:r>
              <a:rPr lang="es-AR" sz="1100" dirty="0">
                <a:latin typeface="Arial" panose="020B0604020202020204" pitchFamily="34" charset="0"/>
                <a:cs typeface="Arial" panose="020B0604020202020204" pitchFamily="34" charset="0"/>
              </a:rPr>
              <a:t>para cursos de actualización. El SPC y </a:t>
            </a:r>
            <a:r>
              <a:rPr lang="es-AR" sz="1100" dirty="0" smtClean="0">
                <a:latin typeface="Arial" panose="020B0604020202020204" pitchFamily="34" charset="0"/>
                <a:cs typeface="Arial" panose="020B0604020202020204" pitchFamily="34" charset="0"/>
              </a:rPr>
              <a:t>el LOC </a:t>
            </a:r>
            <a:r>
              <a:rPr lang="es-AR" sz="1100" dirty="0">
                <a:latin typeface="Arial" panose="020B0604020202020204" pitchFamily="34" charset="0"/>
                <a:cs typeface="Arial" panose="020B0604020202020204" pitchFamily="34" charset="0"/>
              </a:rPr>
              <a:t>están ocupados organizando una serie de visitas técnicas, algunas combinadas con un curso de actualización. Aunque las </a:t>
            </a:r>
            <a:r>
              <a:rPr lang="es-AR" sz="1100" dirty="0" smtClean="0">
                <a:latin typeface="Arial" panose="020B0604020202020204" pitchFamily="34" charset="0"/>
                <a:cs typeface="Arial" panose="020B0604020202020204" pitchFamily="34" charset="0"/>
              </a:rPr>
              <a:t>visitas aún </a:t>
            </a:r>
            <a:r>
              <a:rPr lang="es-AR" sz="1100" dirty="0">
                <a:latin typeface="Arial" panose="020B0604020202020204" pitchFamily="34" charset="0"/>
                <a:cs typeface="Arial" panose="020B0604020202020204" pitchFamily="34" charset="0"/>
              </a:rPr>
              <a:t>no </a:t>
            </a:r>
            <a:r>
              <a:rPr lang="es-AR" sz="1100" dirty="0" smtClean="0">
                <a:latin typeface="Arial" panose="020B0604020202020204" pitchFamily="34" charset="0"/>
                <a:cs typeface="Arial" panose="020B0604020202020204" pitchFamily="34" charset="0"/>
              </a:rPr>
              <a:t>están definidas, </a:t>
            </a:r>
            <a:r>
              <a:rPr lang="es-AR" sz="1100" dirty="0">
                <a:latin typeface="Arial" panose="020B0604020202020204" pitchFamily="34" charset="0"/>
                <a:cs typeface="Arial" panose="020B0604020202020204" pitchFamily="34" charset="0"/>
              </a:rPr>
              <a:t>las opciones consideradas son aplicaciones médicas, </a:t>
            </a:r>
            <a:r>
              <a:rPr lang="es-AR" sz="1100" dirty="0" smtClean="0">
                <a:latin typeface="Arial" panose="020B0604020202020204" pitchFamily="34" charset="0"/>
                <a:cs typeface="Arial" panose="020B0604020202020204" pitchFamily="34" charset="0"/>
              </a:rPr>
              <a:t>gestión de residuos e instalaciones nucleares</a:t>
            </a:r>
            <a:r>
              <a:rPr lang="es-AR" sz="1100" dirty="0">
                <a:latin typeface="Arial" panose="020B0604020202020204" pitchFamily="34" charset="0"/>
                <a:cs typeface="Arial" panose="020B0604020202020204" pitchFamily="34" charset="0"/>
              </a:rPr>
              <a:t>.</a:t>
            </a:r>
            <a:endParaRPr lang="en-CA" sz="1100" dirty="0">
              <a:latin typeface="Arial" panose="020B0604020202020204" pitchFamily="34" charset="0"/>
              <a:cs typeface="Arial" panose="020B0604020202020204" pitchFamily="34" charset="0"/>
            </a:endParaRPr>
          </a:p>
          <a:p>
            <a:pPr algn="just"/>
            <a:r>
              <a:rPr lang="es-AR" sz="1100" dirty="0" smtClean="0">
                <a:latin typeface="Arial" panose="020B0604020202020204" pitchFamily="34" charset="0"/>
                <a:cs typeface="Arial" panose="020B0604020202020204" pitchFamily="34" charset="0"/>
              </a:rPr>
              <a:t>El </a:t>
            </a:r>
            <a:r>
              <a:rPr lang="es-AR" sz="1100" dirty="0">
                <a:latin typeface="Arial" panose="020B0604020202020204" pitchFamily="34" charset="0"/>
                <a:cs typeface="Arial" panose="020B0604020202020204" pitchFamily="34" charset="0"/>
              </a:rPr>
              <a:t>YPA no es la única actividad para los jóvenes expertos en protección radiológica. Esperamos dedicar uno de los cursos de actualización </a:t>
            </a:r>
            <a:r>
              <a:rPr lang="es-AR" sz="1100" dirty="0" smtClean="0">
                <a:latin typeface="Arial" panose="020B0604020202020204" pitchFamily="34" charset="0"/>
                <a:cs typeface="Arial" panose="020B0604020202020204" pitchFamily="34" charset="0"/>
              </a:rPr>
              <a:t>del </a:t>
            </a:r>
            <a:r>
              <a:rPr lang="es-AR" sz="1100" dirty="0">
                <a:latin typeface="Arial" panose="020B0604020202020204" pitchFamily="34" charset="0"/>
                <a:cs typeface="Arial" panose="020B0604020202020204" pitchFamily="34" charset="0"/>
              </a:rPr>
              <a:t>lunes por la mañana específicamente a los jóvenes expertos en protección </a:t>
            </a:r>
            <a:r>
              <a:rPr lang="es-AR" sz="1100" dirty="0" smtClean="0">
                <a:latin typeface="Arial" panose="020B0604020202020204" pitchFamily="34" charset="0"/>
                <a:cs typeface="Arial" panose="020B0604020202020204" pitchFamily="34" charset="0"/>
              </a:rPr>
              <a:t>radiológica y a las sesiones de Jóvenes Profesionales de las </a:t>
            </a:r>
            <a:r>
              <a:rPr lang="es-AR" sz="1100" dirty="0">
                <a:latin typeface="Arial" panose="020B0604020202020204" pitchFamily="34" charset="0"/>
                <a:cs typeface="Arial" panose="020B0604020202020204" pitchFamily="34" charset="0"/>
              </a:rPr>
              <a:t>Sociedades Europeas </a:t>
            </a:r>
            <a:r>
              <a:rPr lang="es-AR" sz="1100" dirty="0" smtClean="0">
                <a:latin typeface="Arial" panose="020B0604020202020204" pitchFamily="34" charset="0"/>
                <a:cs typeface="Arial" panose="020B0604020202020204" pitchFamily="34" charset="0"/>
              </a:rPr>
              <a:t>de la </a:t>
            </a:r>
            <a:r>
              <a:rPr lang="es-AR" sz="1100" dirty="0">
                <a:latin typeface="Arial" panose="020B0604020202020204" pitchFamily="34" charset="0"/>
                <a:cs typeface="Arial" panose="020B0604020202020204" pitchFamily="34" charset="0"/>
              </a:rPr>
              <a:t>IRPA. Además, habrá un almuerzo especial para este grupo. De esta manera esperamos ayudar a estimular la participación de la generación más joven.</a:t>
            </a:r>
            <a:r>
              <a:rPr lang="en-GB" sz="1100" dirty="0" smtClean="0">
                <a:latin typeface="Arial" panose="020B0604020202020204" pitchFamily="34" charset="0"/>
                <a:cs typeface="Arial" panose="020B0604020202020204" pitchFamily="34" charset="0"/>
              </a:rPr>
              <a:t> </a:t>
            </a:r>
            <a:endParaRPr lang="en-CA" sz="1100" dirty="0">
              <a:latin typeface="Arial" panose="020B0604020202020204" pitchFamily="34" charset="0"/>
              <a:cs typeface="Arial" panose="020B0604020202020204" pitchFamily="34" charset="0"/>
            </a:endParaRPr>
          </a:p>
          <a:p>
            <a:pPr algn="just"/>
            <a:r>
              <a:rPr lang="es-AR" sz="1100" dirty="0" smtClean="0">
                <a:latin typeface="Arial" panose="020B0604020202020204" pitchFamily="34" charset="0"/>
                <a:cs typeface="Arial" panose="020B0604020202020204" pitchFamily="34" charset="0"/>
              </a:rPr>
              <a:t>Los </a:t>
            </a:r>
            <a:r>
              <a:rPr lang="es-AR" sz="1100" dirty="0">
                <a:latin typeface="Arial" panose="020B0604020202020204" pitchFamily="34" charset="0"/>
                <a:cs typeface="Arial" panose="020B0604020202020204" pitchFamily="34" charset="0"/>
              </a:rPr>
              <a:t>organizadores del congreso esperan que esta visión general del programa haya encendido su entusiasmo y que nos vemos en el congreso en 2018. La inscripción se abrió en marzo de 2017 y esperamos recibir sus contribuciones a partir de ahora. Encontrará información detallada en nuestro </a:t>
            </a:r>
            <a:r>
              <a:rPr lang="es-AR" sz="1100" dirty="0" smtClean="0">
                <a:latin typeface="Arial" panose="020B0604020202020204" pitchFamily="34" charset="0"/>
                <a:cs typeface="Arial" panose="020B0604020202020204" pitchFamily="34" charset="0"/>
              </a:rPr>
              <a:t>2</a:t>
            </a:r>
            <a:r>
              <a:rPr lang="es-AR" sz="1100" baseline="30000" dirty="0" smtClean="0">
                <a:latin typeface="Arial" panose="020B0604020202020204" pitchFamily="34" charset="0"/>
                <a:cs typeface="Arial" panose="020B0604020202020204" pitchFamily="34" charset="0"/>
              </a:rPr>
              <a:t>do</a:t>
            </a:r>
            <a:r>
              <a:rPr lang="es-AR" sz="1100" dirty="0" smtClean="0">
                <a:latin typeface="Arial" panose="020B0604020202020204" pitchFamily="34" charset="0"/>
                <a:cs typeface="Arial" panose="020B0604020202020204" pitchFamily="34" charset="0"/>
              </a:rPr>
              <a:t> </a:t>
            </a:r>
            <a:r>
              <a:rPr lang="es-AR" sz="1100" dirty="0">
                <a:latin typeface="Arial" panose="020B0604020202020204" pitchFamily="34" charset="0"/>
                <a:cs typeface="Arial" panose="020B0604020202020204" pitchFamily="34" charset="0"/>
              </a:rPr>
              <a:t>anuncio que puede descargarse de nuestro sitio web </a:t>
            </a:r>
            <a:r>
              <a:rPr lang="es-AR" sz="1100" dirty="0" smtClean="0">
                <a:latin typeface="Arial" panose="020B0604020202020204" pitchFamily="34" charset="0"/>
                <a:cs typeface="Arial" panose="020B0604020202020204" pitchFamily="34" charset="0"/>
                <a:hlinkClick r:id="rId3"/>
              </a:rPr>
              <a:t>www.irpa2018europe.com</a:t>
            </a:r>
            <a:r>
              <a:rPr lang="es-AR" sz="1100" dirty="0" smtClean="0">
                <a:latin typeface="Arial" panose="020B0604020202020204" pitchFamily="34" charset="0"/>
                <a:cs typeface="Arial" panose="020B0604020202020204" pitchFamily="34" charset="0"/>
              </a:rPr>
              <a:t>. </a:t>
            </a:r>
            <a:r>
              <a:rPr lang="es-AR" sz="1100" dirty="0">
                <a:latin typeface="Arial" panose="020B0604020202020204" pitchFamily="34" charset="0"/>
                <a:cs typeface="Arial" panose="020B0604020202020204" pitchFamily="34" charset="0"/>
              </a:rPr>
              <a:t>Si aún no está listo para registrarse, siempre puede expresar su interés en el congreso en nuestro sitio web.</a:t>
            </a:r>
            <a:endParaRPr lang="en-CA" sz="11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 </a:t>
            </a:r>
            <a:endParaRPr lang="en-CA" sz="1100" dirty="0">
              <a:latin typeface="Arial" panose="020B0604020202020204" pitchFamily="34" charset="0"/>
              <a:cs typeface="Arial" panose="020B0604020202020204" pitchFamily="34" charset="0"/>
            </a:endParaRPr>
          </a:p>
          <a:p>
            <a:pPr algn="just"/>
            <a:r>
              <a:rPr lang="es-AR" sz="1100" dirty="0" smtClean="0">
                <a:latin typeface="Arial" panose="020B0604020202020204" pitchFamily="34" charset="0"/>
                <a:cs typeface="Arial" panose="020B0604020202020204" pitchFamily="34" charset="0"/>
              </a:rPr>
              <a:t>¡No se olvide </a:t>
            </a:r>
            <a:r>
              <a:rPr lang="es-AR" sz="1100" dirty="0">
                <a:latin typeface="Arial" panose="020B0604020202020204" pitchFamily="34" charset="0"/>
                <a:cs typeface="Arial" panose="020B0604020202020204" pitchFamily="34" charset="0"/>
              </a:rPr>
              <a:t>de </a:t>
            </a:r>
            <a:r>
              <a:rPr lang="es-AR" sz="1100" dirty="0" smtClean="0">
                <a:latin typeface="Arial" panose="020B0604020202020204" pitchFamily="34" charset="0"/>
                <a:cs typeface="Arial" panose="020B0604020202020204" pitchFamily="34" charset="0"/>
              </a:rPr>
              <a:t>marcar del 4 al </a:t>
            </a:r>
            <a:r>
              <a:rPr lang="es-AR" sz="1100" dirty="0">
                <a:latin typeface="Arial" panose="020B0604020202020204" pitchFamily="34" charset="0"/>
                <a:cs typeface="Arial" panose="020B0604020202020204" pitchFamily="34" charset="0"/>
              </a:rPr>
              <a:t>8 de junio de 2018 en su </a:t>
            </a:r>
            <a:r>
              <a:rPr lang="es-AR" sz="1100" dirty="0" smtClean="0">
                <a:latin typeface="Arial" panose="020B0604020202020204" pitchFamily="34" charset="0"/>
                <a:cs typeface="Arial" panose="020B0604020202020204" pitchFamily="34" charset="0"/>
              </a:rPr>
              <a:t>agenda!</a:t>
            </a:r>
            <a:endParaRPr lang="en-CA" sz="1100" dirty="0" smtClean="0">
              <a:latin typeface="Arial" panose="020B0604020202020204" pitchFamily="34" charset="0"/>
              <a:cs typeface="Arial" panose="020B0604020202020204" pitchFamily="34" charset="0"/>
            </a:endParaRPr>
          </a:p>
          <a:p>
            <a:pPr algn="just"/>
            <a:r>
              <a:rPr lang="en-GB" sz="1100" dirty="0" smtClean="0">
                <a:latin typeface="Arial" panose="020B0604020202020204" pitchFamily="34" charset="0"/>
                <a:cs typeface="Arial" panose="020B0604020202020204" pitchFamily="34" charset="0"/>
              </a:rPr>
              <a:t> </a:t>
            </a:r>
            <a:endParaRPr lang="en-CA" sz="1100" dirty="0" smtClean="0">
              <a:latin typeface="Arial" panose="020B0604020202020204" pitchFamily="34" charset="0"/>
              <a:cs typeface="Arial" panose="020B0604020202020204" pitchFamily="34" charset="0"/>
            </a:endParaRPr>
          </a:p>
          <a:p>
            <a:pPr algn="just"/>
            <a:r>
              <a:rPr lang="en-GB" sz="1100" dirty="0" err="1" smtClean="0">
                <a:latin typeface="Arial" panose="020B0604020202020204" pitchFamily="34" charset="0"/>
                <a:cs typeface="Arial" panose="020B0604020202020204" pitchFamily="34" charset="0"/>
              </a:rPr>
              <a:t>Hielke</a:t>
            </a:r>
            <a:r>
              <a:rPr lang="en-GB" sz="1100" dirty="0" smtClean="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Freerk</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Boersma</a:t>
            </a:r>
            <a:endParaRPr lang="en-CA" sz="1100" dirty="0">
              <a:latin typeface="Arial" panose="020B0604020202020204" pitchFamily="34" charset="0"/>
              <a:cs typeface="Arial" panose="020B0604020202020204" pitchFamily="34" charset="0"/>
            </a:endParaRPr>
          </a:p>
          <a:p>
            <a:pPr algn="just"/>
            <a:r>
              <a:rPr lang="en-GB" sz="1100" dirty="0" err="1" smtClean="0">
                <a:latin typeface="Arial" panose="020B0604020202020204" pitchFamily="34" charset="0"/>
                <a:cs typeface="Arial" panose="020B0604020202020204" pitchFamily="34" charset="0"/>
              </a:rPr>
              <a:t>Presidente</a:t>
            </a:r>
            <a:r>
              <a:rPr lang="en-GB" sz="1100" dirty="0" smtClean="0">
                <a:latin typeface="Arial" panose="020B0604020202020204" pitchFamily="34" charset="0"/>
                <a:cs typeface="Arial" panose="020B0604020202020204" pitchFamily="34" charset="0"/>
              </a:rPr>
              <a:t> del 5</a:t>
            </a:r>
            <a:r>
              <a:rPr lang="en-GB" sz="1100" baseline="30000" dirty="0" smtClean="0">
                <a:latin typeface="Arial" panose="020B0604020202020204" pitchFamily="34" charset="0"/>
                <a:cs typeface="Arial" panose="020B0604020202020204" pitchFamily="34" charset="0"/>
              </a:rPr>
              <a:t>to</a:t>
            </a:r>
            <a:r>
              <a:rPr lang="en-GB" sz="1100" dirty="0" smtClean="0">
                <a:latin typeface="Arial" panose="020B0604020202020204" pitchFamily="34" charset="0"/>
                <a:cs typeface="Arial" panose="020B0604020202020204" pitchFamily="34" charset="0"/>
              </a:rPr>
              <a:t> </a:t>
            </a:r>
            <a:r>
              <a:rPr lang="en-GB" sz="1100" dirty="0" err="1" smtClean="0">
                <a:latin typeface="Arial" panose="020B0604020202020204" pitchFamily="34" charset="0"/>
                <a:cs typeface="Arial" panose="020B0604020202020204" pitchFamily="34" charset="0"/>
              </a:rPr>
              <a:t>Congreso</a:t>
            </a:r>
            <a:r>
              <a:rPr lang="en-GB" sz="1100" dirty="0" smtClean="0">
                <a:latin typeface="Arial" panose="020B0604020202020204" pitchFamily="34" charset="0"/>
                <a:cs typeface="Arial" panose="020B0604020202020204" pitchFamily="34" charset="0"/>
              </a:rPr>
              <a:t> </a:t>
            </a:r>
            <a:r>
              <a:rPr lang="en-GB" sz="1100" dirty="0" err="1" smtClean="0">
                <a:latin typeface="Arial" panose="020B0604020202020204" pitchFamily="34" charset="0"/>
                <a:cs typeface="Arial" panose="020B0604020202020204" pitchFamily="34" charset="0"/>
              </a:rPr>
              <a:t>Europeo</a:t>
            </a:r>
            <a:r>
              <a:rPr lang="en-GB" sz="1100" dirty="0" smtClean="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IRPA </a:t>
            </a:r>
            <a:endParaRPr lang="en-GB" sz="1100" dirty="0" smtClean="0">
              <a:latin typeface="Arial" panose="020B0604020202020204" pitchFamily="34" charset="0"/>
              <a:cs typeface="Arial" panose="020B0604020202020204" pitchFamily="34" charset="0"/>
            </a:endParaRPr>
          </a:p>
          <a:p>
            <a:pPr algn="just"/>
            <a:r>
              <a:rPr lang="en-GB" sz="1100" dirty="0" err="1" smtClean="0">
                <a:latin typeface="Arial" panose="020B0604020202020204" pitchFamily="34" charset="0"/>
                <a:cs typeface="Arial" panose="020B0604020202020204" pitchFamily="34" charset="0"/>
              </a:rPr>
              <a:t>Miembro</a:t>
            </a:r>
            <a:r>
              <a:rPr lang="en-GB" sz="1100" dirty="0" smtClean="0">
                <a:latin typeface="Arial" panose="020B0604020202020204" pitchFamily="34" charset="0"/>
                <a:cs typeface="Arial" panose="020B0604020202020204" pitchFamily="34" charset="0"/>
              </a:rPr>
              <a:t> del </a:t>
            </a:r>
            <a:r>
              <a:rPr lang="en-GB" sz="1100" dirty="0" err="1" smtClean="0">
                <a:latin typeface="Arial" panose="020B0604020202020204" pitchFamily="34" charset="0"/>
                <a:cs typeface="Arial" panose="020B0604020202020204" pitchFamily="34" charset="0"/>
              </a:rPr>
              <a:t>Comité</a:t>
            </a:r>
            <a:r>
              <a:rPr lang="en-GB" sz="1100" dirty="0" smtClean="0">
                <a:latin typeface="Arial" panose="020B0604020202020204" pitchFamily="34" charset="0"/>
                <a:cs typeface="Arial" panose="020B0604020202020204" pitchFamily="34" charset="0"/>
              </a:rPr>
              <a:t> del NVS para los </a:t>
            </a:r>
            <a:r>
              <a:rPr lang="en-GB" sz="1100" dirty="0" err="1" smtClean="0">
                <a:latin typeface="Arial" panose="020B0604020202020204" pitchFamily="34" charset="0"/>
                <a:cs typeface="Arial" panose="020B0604020202020204" pitchFamily="34" charset="0"/>
              </a:rPr>
              <a:t>Asuntos</a:t>
            </a:r>
            <a:r>
              <a:rPr lang="en-GB" sz="1100" dirty="0" smtClean="0">
                <a:latin typeface="Arial" panose="020B0604020202020204" pitchFamily="34" charset="0"/>
                <a:cs typeface="Arial" panose="020B0604020202020204" pitchFamily="34" charset="0"/>
              </a:rPr>
              <a:t> del </a:t>
            </a:r>
            <a:r>
              <a:rPr lang="en-GB" sz="1100" dirty="0" err="1" smtClean="0">
                <a:latin typeface="Arial" panose="020B0604020202020204" pitchFamily="34" charset="0"/>
                <a:cs typeface="Arial" panose="020B0604020202020204" pitchFamily="34" charset="0"/>
              </a:rPr>
              <a:t>Congreso</a:t>
            </a:r>
            <a:r>
              <a:rPr lang="en-GB" sz="1100" dirty="0" smtClean="0">
                <a:latin typeface="Arial" panose="020B0604020202020204" pitchFamily="34" charset="0"/>
                <a:cs typeface="Arial" panose="020B0604020202020204" pitchFamily="34" charset="0"/>
              </a:rPr>
              <a:t>.</a:t>
            </a:r>
            <a:r>
              <a:rPr lang="en-GB" sz="1100" dirty="0" smtClean="0">
                <a:latin typeface="Arial" panose="020B0604020202020204" pitchFamily="34" charset="0"/>
                <a:cs typeface="Arial" panose="020B0604020202020204" pitchFamily="34" charset="0"/>
              </a:rPr>
              <a:t> </a:t>
            </a:r>
            <a:endParaRPr lang="en-CA" sz="1100" dirty="0">
              <a:latin typeface="Arial" panose="020B0604020202020204" pitchFamily="34" charset="0"/>
              <a:cs typeface="Arial" panose="020B0604020202020204" pitchFamily="34" charset="0"/>
            </a:endParaRPr>
          </a:p>
          <a:p>
            <a:r>
              <a:rPr lang="en-GB" sz="1000" dirty="0"/>
              <a:t> </a:t>
            </a:r>
            <a:endParaRPr lang="en-CA" sz="1000" dirty="0"/>
          </a:p>
          <a:p>
            <a:pPr algn="just"/>
            <a:endParaRPr lang="en-GB" sz="1000" dirty="0" smtClean="0">
              <a:latin typeface="Arial" panose="020B0604020202020204" pitchFamily="34" charset="0"/>
              <a:cs typeface="Arial" panose="020B0604020202020204" pitchFamily="34" charset="0"/>
            </a:endParaRPr>
          </a:p>
          <a:p>
            <a:pPr algn="just"/>
            <a:endParaRPr lang="en-GB" sz="1000" dirty="0">
              <a:latin typeface="Arial" panose="020B0604020202020204" pitchFamily="34" charset="0"/>
              <a:cs typeface="Arial" panose="020B0604020202020204" pitchFamily="34" charset="0"/>
            </a:endParaRPr>
          </a:p>
          <a:p>
            <a:pPr algn="just"/>
            <a:endParaRPr lang="en-GB" sz="1000" dirty="0" smtClean="0">
              <a:latin typeface="Arial" panose="020B0604020202020204" pitchFamily="34" charset="0"/>
              <a:cs typeface="Arial" panose="020B0604020202020204" pitchFamily="34" charset="0"/>
            </a:endParaRPr>
          </a:p>
          <a:p>
            <a:pPr algn="just"/>
            <a:endParaRPr lang="en-GB" sz="1000" dirty="0">
              <a:latin typeface="Arial" panose="020B0604020202020204" pitchFamily="34" charset="0"/>
              <a:cs typeface="Arial" panose="020B0604020202020204" pitchFamily="34" charset="0"/>
            </a:endParaRPr>
          </a:p>
          <a:p>
            <a:pPr algn="just"/>
            <a:endParaRPr lang="en-GB" sz="1000" dirty="0" smtClean="0">
              <a:latin typeface="Arial" panose="020B0604020202020204" pitchFamily="34" charset="0"/>
              <a:cs typeface="Arial" panose="020B0604020202020204" pitchFamily="34" charset="0"/>
            </a:endParaRPr>
          </a:p>
          <a:p>
            <a:pPr algn="just"/>
            <a:endParaRPr lang="en-GB" sz="1000" dirty="0">
              <a:latin typeface="Arial" panose="020B0604020202020204" pitchFamily="34" charset="0"/>
              <a:cs typeface="Arial" panose="020B0604020202020204" pitchFamily="34" charset="0"/>
            </a:endParaRPr>
          </a:p>
          <a:p>
            <a:pPr algn="just"/>
            <a:endParaRPr lang="en-GB" sz="1000" dirty="0" smtClean="0">
              <a:latin typeface="Arial" panose="020B0604020202020204" pitchFamily="34" charset="0"/>
              <a:cs typeface="Arial" panose="020B0604020202020204" pitchFamily="34" charset="0"/>
            </a:endParaRPr>
          </a:p>
          <a:p>
            <a:pPr algn="just"/>
            <a:endParaRPr lang="en-GB" sz="1000" dirty="0">
              <a:latin typeface="Arial" panose="020B0604020202020204" pitchFamily="34" charset="0"/>
              <a:cs typeface="Arial" panose="020B0604020202020204" pitchFamily="34" charset="0"/>
            </a:endParaRPr>
          </a:p>
          <a:p>
            <a:pPr algn="just"/>
            <a:endParaRPr lang="en-GB" sz="1000" dirty="0" smtClean="0">
              <a:latin typeface="Arial" panose="020B0604020202020204" pitchFamily="34" charset="0"/>
              <a:cs typeface="Arial" panose="020B0604020202020204" pitchFamily="34" charset="0"/>
            </a:endParaRPr>
          </a:p>
          <a:p>
            <a:pPr algn="just"/>
            <a:endParaRPr lang="en-GB" sz="1000" dirty="0">
              <a:latin typeface="Arial" panose="020B0604020202020204" pitchFamily="34" charset="0"/>
              <a:cs typeface="Arial" panose="020B0604020202020204" pitchFamily="34" charset="0"/>
            </a:endParaRPr>
          </a:p>
          <a:p>
            <a:pPr algn="just"/>
            <a:endParaRPr lang="en-GB" sz="1000" dirty="0" smtClean="0">
              <a:latin typeface="Arial" panose="020B0604020202020204" pitchFamily="34" charset="0"/>
              <a:cs typeface="Arial" panose="020B0604020202020204" pitchFamily="34" charset="0"/>
            </a:endParaRPr>
          </a:p>
          <a:p>
            <a:pPr algn="just"/>
            <a:endParaRPr lang="en-GB" sz="1000" dirty="0">
              <a:latin typeface="Arial" panose="020B0604020202020204" pitchFamily="34" charset="0"/>
              <a:cs typeface="Arial" panose="020B0604020202020204" pitchFamily="34" charset="0"/>
            </a:endParaRPr>
          </a:p>
          <a:p>
            <a:pPr algn="just"/>
            <a:endParaRPr lang="en-GB" sz="1000" dirty="0" smtClean="0">
              <a:latin typeface="Arial" panose="020B0604020202020204" pitchFamily="34" charset="0"/>
              <a:cs typeface="Arial" panose="020B0604020202020204" pitchFamily="34" charset="0"/>
            </a:endParaRPr>
          </a:p>
          <a:p>
            <a:pPr algn="just"/>
            <a:endParaRPr lang="en-GB" sz="1000" dirty="0">
              <a:latin typeface="Arial" panose="020B0604020202020204" pitchFamily="34" charset="0"/>
              <a:cs typeface="Arial" panose="020B0604020202020204" pitchFamily="34" charset="0"/>
            </a:endParaRPr>
          </a:p>
          <a:p>
            <a:pPr algn="just"/>
            <a:endParaRPr lang="en-GB" sz="1000" dirty="0" smtClean="0">
              <a:latin typeface="Arial" panose="020B0604020202020204" pitchFamily="34" charset="0"/>
              <a:cs typeface="Arial" panose="020B0604020202020204" pitchFamily="34" charset="0"/>
            </a:endParaRPr>
          </a:p>
          <a:p>
            <a:pPr algn="just"/>
            <a:endParaRPr lang="en-GB" sz="1000" dirty="0">
              <a:latin typeface="Arial" panose="020B0604020202020204" pitchFamily="34" charset="0"/>
              <a:cs typeface="Arial" panose="020B0604020202020204" pitchFamily="34" charset="0"/>
            </a:endParaRPr>
          </a:p>
          <a:p>
            <a:pPr algn="just"/>
            <a:endParaRPr lang="en-GB" sz="1000" dirty="0" smtClean="0">
              <a:latin typeface="Arial" panose="020B0604020202020204" pitchFamily="34" charset="0"/>
              <a:cs typeface="Arial" panose="020B0604020202020204" pitchFamily="34" charset="0"/>
            </a:endParaRPr>
          </a:p>
          <a:p>
            <a:pPr algn="just"/>
            <a:endParaRPr lang="en-US" sz="1000" dirty="0" smtClean="0"/>
          </a:p>
          <a:p>
            <a:pPr algn="just"/>
            <a:r>
              <a:rPr lang="en-US" sz="1100" dirty="0" smtClean="0">
                <a:latin typeface="Arial" panose="020B0604020202020204" pitchFamily="34" charset="0"/>
                <a:cs typeface="Arial" panose="020B0604020202020204" pitchFamily="34" charset="0"/>
              </a:rPr>
              <a:t>                                   </a:t>
            </a:r>
            <a:r>
              <a:rPr lang="en-US" sz="1100" dirty="0" err="1" smtClean="0">
                <a:latin typeface="Arial" panose="020B0604020202020204" pitchFamily="34" charset="0"/>
                <a:cs typeface="Arial" panose="020B0604020202020204" pitchFamily="34" charset="0"/>
              </a:rPr>
              <a:t>Comité</a:t>
            </a:r>
            <a:r>
              <a:rPr lang="en-US" sz="1100" dirty="0" smtClean="0">
                <a:latin typeface="Arial" panose="020B0604020202020204" pitchFamily="34" charset="0"/>
                <a:cs typeface="Arial" panose="020B0604020202020204" pitchFamily="34" charset="0"/>
              </a:rPr>
              <a:t> </a:t>
            </a:r>
            <a:r>
              <a:rPr lang="en-US" sz="1100" dirty="0" err="1" smtClean="0">
                <a:latin typeface="Arial" panose="020B0604020202020204" pitchFamily="34" charset="0"/>
                <a:cs typeface="Arial" panose="020B0604020202020204" pitchFamily="34" charset="0"/>
              </a:rPr>
              <a:t>Directivo</a:t>
            </a:r>
            <a:r>
              <a:rPr lang="en-US" sz="1100" dirty="0" smtClean="0">
                <a:latin typeface="Arial" panose="020B0604020202020204" pitchFamily="34" charset="0"/>
                <a:cs typeface="Arial" panose="020B0604020202020204" pitchFamily="34" charset="0"/>
              </a:rPr>
              <a:t> del IRPA </a:t>
            </a:r>
            <a:r>
              <a:rPr lang="en-US" sz="1100" dirty="0">
                <a:latin typeface="Arial" panose="020B0604020202020204" pitchFamily="34" charset="0"/>
                <a:cs typeface="Arial" panose="020B0604020202020204" pitchFamily="34" charset="0"/>
              </a:rPr>
              <a:t>2018 </a:t>
            </a:r>
            <a:r>
              <a:rPr lang="en-US" sz="1100" dirty="0" smtClean="0">
                <a:latin typeface="Arial" panose="020B0604020202020204" pitchFamily="34" charset="0"/>
                <a:cs typeface="Arial" panose="020B0604020202020204" pitchFamily="34" charset="0"/>
              </a:rPr>
              <a:t>La Haya</a:t>
            </a:r>
            <a:endParaRPr lang="en-CA" sz="11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0735" y="6330869"/>
            <a:ext cx="3999104" cy="267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3704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078" y="401462"/>
            <a:ext cx="914400" cy="977984"/>
          </a:xfrm>
          <a:prstGeom prst="rect">
            <a:avLst/>
          </a:prstGeom>
        </p:spPr>
      </p:pic>
      <p:sp>
        <p:nvSpPr>
          <p:cNvPr id="2" name="Rectangle 1"/>
          <p:cNvSpPr/>
          <p:nvPr/>
        </p:nvSpPr>
        <p:spPr>
          <a:xfrm>
            <a:off x="365075" y="985934"/>
            <a:ext cx="6228227" cy="6909584"/>
          </a:xfrm>
          <a:prstGeom prst="rect">
            <a:avLst/>
          </a:prstGeom>
        </p:spPr>
        <p:txBody>
          <a:bodyPr wrap="square">
            <a:spAutoFit/>
          </a:bodyPr>
          <a:lstStyle/>
          <a:p>
            <a:pPr algn="ctr"/>
            <a:r>
              <a:rPr lang="en-GB" sz="1400" b="1" dirty="0" err="1" smtClean="0">
                <a:latin typeface="Arial" panose="020B0604020202020204" pitchFamily="34" charset="0"/>
                <a:cs typeface="Arial" panose="020B0604020202020204" pitchFamily="34" charset="0"/>
              </a:rPr>
              <a:t>CIPRaM</a:t>
            </a:r>
            <a:r>
              <a:rPr lang="en-GB" sz="1400" b="1" dirty="0" smtClean="0">
                <a:latin typeface="Arial" panose="020B0604020202020204" pitchFamily="34" charset="0"/>
                <a:cs typeface="Arial" panose="020B0604020202020204" pitchFamily="34" charset="0"/>
              </a:rPr>
              <a:t> 2016</a:t>
            </a:r>
            <a:endParaRPr lang="en-US" sz="1400" b="1" dirty="0">
              <a:latin typeface="Arial" panose="020B0604020202020204" pitchFamily="34" charset="0"/>
              <a:cs typeface="Arial" panose="020B0604020202020204" pitchFamily="34" charset="0"/>
            </a:endParaRPr>
          </a:p>
          <a:p>
            <a:endParaRPr lang="en-US" sz="1100" dirty="0" smtClean="0"/>
          </a:p>
          <a:p>
            <a:pPr algn="just"/>
            <a:r>
              <a:rPr lang="es-AR" sz="1100" dirty="0" smtClean="0">
                <a:latin typeface="Arial" panose="020B0604020202020204" pitchFamily="34" charset="0"/>
                <a:cs typeface="Arial" panose="020B0604020202020204" pitchFamily="34" charset="0"/>
              </a:rPr>
              <a:t>La </a:t>
            </a:r>
            <a:r>
              <a:rPr lang="es-AR" sz="1100" dirty="0">
                <a:latin typeface="Arial" panose="020B0604020202020204" pitchFamily="34" charset="0"/>
                <a:cs typeface="Arial" panose="020B0604020202020204" pitchFamily="34" charset="0"/>
              </a:rPr>
              <a:t>Conferencia </a:t>
            </a:r>
            <a:r>
              <a:rPr lang="es-AR" sz="1100" dirty="0" err="1">
                <a:latin typeface="Arial" panose="020B0604020202020204" pitchFamily="34" charset="0"/>
                <a:cs typeface="Arial" panose="020B0604020202020204" pitchFamily="34" charset="0"/>
              </a:rPr>
              <a:t>lberoamericana</a:t>
            </a:r>
            <a:r>
              <a:rPr lang="es-AR" sz="1100" dirty="0">
                <a:latin typeface="Arial" panose="020B0604020202020204" pitchFamily="34" charset="0"/>
                <a:cs typeface="Arial" panose="020B0604020202020204" pitchFamily="34" charset="0"/>
              </a:rPr>
              <a:t> sobre Protección Radiológica en Medicina (CIPRaM2016) se </a:t>
            </a:r>
            <a:r>
              <a:rPr lang="es-AR" sz="1100" dirty="0" smtClean="0">
                <a:latin typeface="Arial" panose="020B0604020202020204" pitchFamily="34" charset="0"/>
                <a:cs typeface="Arial" panose="020B0604020202020204" pitchFamily="34" charset="0"/>
              </a:rPr>
              <a:t>llevó a cabo en </a:t>
            </a:r>
            <a:r>
              <a:rPr lang="es-AR" sz="1100" dirty="0">
                <a:latin typeface="Arial" panose="020B0604020202020204" pitchFamily="34" charset="0"/>
                <a:cs typeface="Arial" panose="020B0604020202020204" pitchFamily="34" charset="0"/>
              </a:rPr>
              <a:t>Madrid, España, entre el 18 y el 20 de octubre de 2016, organizada conjuntamente por la OMS, la OPS, el OIEA, el FORO, la </a:t>
            </a:r>
            <a:r>
              <a:rPr lang="es-AR" sz="1100" dirty="0" smtClean="0">
                <a:latin typeface="Arial" panose="020B0604020202020204" pitchFamily="34" charset="0"/>
                <a:cs typeface="Arial" panose="020B0604020202020204" pitchFamily="34" charset="0"/>
              </a:rPr>
              <a:t>ICRP </a:t>
            </a:r>
            <a:r>
              <a:rPr lang="es-AR" sz="1100" dirty="0">
                <a:latin typeface="Arial" panose="020B0604020202020204" pitchFamily="34" charset="0"/>
                <a:cs typeface="Arial" panose="020B0604020202020204" pitchFamily="34" charset="0"/>
              </a:rPr>
              <a:t>y la IRPA y auspiciada por el Ministerio de Salud, </a:t>
            </a:r>
            <a:r>
              <a:rPr lang="es-AR" sz="1100" dirty="0" smtClean="0">
                <a:latin typeface="Arial" panose="020B0604020202020204" pitchFamily="34" charset="0"/>
                <a:cs typeface="Arial" panose="020B0604020202020204" pitchFamily="34" charset="0"/>
              </a:rPr>
              <a:t>Servicios Sociales e </a:t>
            </a:r>
            <a:r>
              <a:rPr lang="es-AR" sz="1100" dirty="0">
                <a:latin typeface="Arial" panose="020B0604020202020204" pitchFamily="34" charset="0"/>
                <a:cs typeface="Arial" panose="020B0604020202020204" pitchFamily="34" charset="0"/>
              </a:rPr>
              <a:t>Igualdad de España (MSSSI) en cooperación con el Consejo Español de Seguridad Nuclear (CSN). Se organizó para promover la aplicación de las nuevas normas </a:t>
            </a:r>
            <a:r>
              <a:rPr lang="es-AR" sz="1100" dirty="0" smtClean="0">
                <a:latin typeface="Arial" panose="020B0604020202020204" pitchFamily="34" charset="0"/>
                <a:cs typeface="Arial" panose="020B0604020202020204" pitchFamily="34" charset="0"/>
              </a:rPr>
              <a:t>básicas internacionales </a:t>
            </a:r>
            <a:r>
              <a:rPr lang="es-AR" sz="1100" dirty="0">
                <a:latin typeface="Arial" panose="020B0604020202020204" pitchFamily="34" charset="0"/>
                <a:cs typeface="Arial" panose="020B0604020202020204" pitchFamily="34" charset="0"/>
              </a:rPr>
              <a:t>de seguridad radiológica </a:t>
            </a:r>
            <a:r>
              <a:rPr lang="es-AR" sz="1100" dirty="0" smtClean="0">
                <a:latin typeface="Arial" panose="020B0604020202020204" pitchFamily="34" charset="0"/>
                <a:cs typeface="Arial" panose="020B0604020202020204" pitchFamily="34" charset="0"/>
              </a:rPr>
              <a:t>(</a:t>
            </a:r>
            <a:r>
              <a:rPr lang="es-AR" sz="1100" dirty="0">
                <a:latin typeface="Arial" panose="020B0604020202020204" pitchFamily="34" charset="0"/>
                <a:cs typeface="Arial" panose="020B0604020202020204" pitchFamily="34" charset="0"/>
              </a:rPr>
              <a:t>que son el punto de referencia mundial de los requisitos de seguridad radiológica) en el sector de la salud y </a:t>
            </a:r>
            <a:r>
              <a:rPr lang="es-AR" sz="1100" dirty="0" smtClean="0">
                <a:latin typeface="Arial" panose="020B0604020202020204" pitchFamily="34" charset="0"/>
                <a:cs typeface="Arial" panose="020B0604020202020204" pitchFamily="34" charset="0"/>
              </a:rPr>
              <a:t>apoyar </a:t>
            </a:r>
            <a:r>
              <a:rPr lang="es-AR" sz="1100" dirty="0">
                <a:latin typeface="Arial" panose="020B0604020202020204" pitchFamily="34" charset="0"/>
                <a:cs typeface="Arial" panose="020B0604020202020204" pitchFamily="34" charset="0"/>
              </a:rPr>
              <a:t>la aplicación </a:t>
            </a:r>
            <a:r>
              <a:rPr lang="es-AR" sz="1100" dirty="0" smtClean="0">
                <a:latin typeface="Arial" panose="020B0604020202020204" pitchFamily="34" charset="0"/>
                <a:cs typeface="Arial" panose="020B0604020202020204" pitchFamily="34" charset="0"/>
              </a:rPr>
              <a:t>del Llamado de </a:t>
            </a:r>
            <a:r>
              <a:rPr lang="es-AR" sz="1100" dirty="0">
                <a:latin typeface="Arial" panose="020B0604020202020204" pitchFamily="34" charset="0"/>
                <a:cs typeface="Arial" panose="020B0604020202020204" pitchFamily="34" charset="0"/>
              </a:rPr>
              <a:t>Bonn </a:t>
            </a:r>
            <a:r>
              <a:rPr lang="es-AR" sz="1100" dirty="0" smtClean="0">
                <a:latin typeface="Arial" panose="020B0604020202020204" pitchFamily="34" charset="0"/>
                <a:cs typeface="Arial" panose="020B0604020202020204" pitchFamily="34" charset="0"/>
              </a:rPr>
              <a:t>a la Acción (que </a:t>
            </a:r>
            <a:r>
              <a:rPr lang="es-AR" sz="1100" dirty="0">
                <a:latin typeface="Arial" panose="020B0604020202020204" pitchFamily="34" charset="0"/>
                <a:cs typeface="Arial" panose="020B0604020202020204" pitchFamily="34" charset="0"/>
              </a:rPr>
              <a:t>identifica </a:t>
            </a:r>
            <a:r>
              <a:rPr lang="es-AR" sz="1100" dirty="0" smtClean="0">
                <a:latin typeface="Arial" panose="020B0604020202020204" pitchFamily="34" charset="0"/>
                <a:cs typeface="Arial" panose="020B0604020202020204" pitchFamily="34" charset="0"/>
              </a:rPr>
              <a:t>las diez </a:t>
            </a:r>
            <a:r>
              <a:rPr lang="es-AR" sz="1100" dirty="0">
                <a:latin typeface="Arial" panose="020B0604020202020204" pitchFamily="34" charset="0"/>
                <a:cs typeface="Arial" panose="020B0604020202020204" pitchFamily="34" charset="0"/>
              </a:rPr>
              <a:t>prioridades para mejorar la </a:t>
            </a:r>
            <a:r>
              <a:rPr lang="es-AR" sz="1100" dirty="0" smtClean="0">
                <a:latin typeface="Arial" panose="020B0604020202020204" pitchFamily="34" charset="0"/>
                <a:cs typeface="Arial" panose="020B0604020202020204" pitchFamily="34" charset="0"/>
              </a:rPr>
              <a:t>protección radiológica en medicina), </a:t>
            </a:r>
            <a:r>
              <a:rPr lang="es-AR" sz="1100" dirty="0">
                <a:latin typeface="Arial" panose="020B0604020202020204" pitchFamily="34" charset="0"/>
                <a:cs typeface="Arial" panose="020B0604020202020204" pitchFamily="34" charset="0"/>
              </a:rPr>
              <a:t>en países </a:t>
            </a:r>
            <a:r>
              <a:rPr lang="es-AR" sz="1100" dirty="0" smtClean="0">
                <a:latin typeface="Arial" panose="020B0604020202020204" pitchFamily="34" charset="0"/>
                <a:cs typeface="Arial" panose="020B0604020202020204" pitchFamily="34" charset="0"/>
              </a:rPr>
              <a:t>los países iberoamericanos</a:t>
            </a:r>
            <a:r>
              <a:rPr lang="es-AR" sz="1100" dirty="0">
                <a:latin typeface="Arial" panose="020B0604020202020204" pitchFamily="34" charset="0"/>
                <a:cs typeface="Arial" panose="020B0604020202020204" pitchFamily="34" charset="0"/>
              </a:rPr>
              <a:t>. Proporcionó una oportunidad para intercambiar información y experiencias sobre la protección radiológica en medicina y para fortalecer la cooperación entre los países </a:t>
            </a:r>
            <a:r>
              <a:rPr lang="es-AR" sz="1100" dirty="0" smtClean="0">
                <a:latin typeface="Arial" panose="020B0604020202020204" pitchFamily="34" charset="0"/>
                <a:cs typeface="Arial" panose="020B0604020202020204" pitchFamily="34" charset="0"/>
              </a:rPr>
              <a:t>iberoamericanos </a:t>
            </a:r>
            <a:r>
              <a:rPr lang="es-AR" sz="1100" dirty="0">
                <a:latin typeface="Arial" panose="020B0604020202020204" pitchFamily="34" charset="0"/>
                <a:cs typeface="Arial" panose="020B0604020202020204" pitchFamily="34" charset="0"/>
              </a:rPr>
              <a:t>en este tema.</a:t>
            </a:r>
            <a:endParaRPr lang="en-CA" sz="1100" dirty="0">
              <a:latin typeface="Arial" panose="020B0604020202020204" pitchFamily="34" charset="0"/>
              <a:cs typeface="Arial" panose="020B0604020202020204" pitchFamily="34" charset="0"/>
            </a:endParaRPr>
          </a:p>
          <a:p>
            <a:pPr algn="just"/>
            <a:r>
              <a:rPr lang="es-AR" sz="1100" dirty="0" smtClean="0">
                <a:latin typeface="Arial" panose="020B0604020202020204" pitchFamily="34" charset="0"/>
                <a:cs typeface="Arial" panose="020B0604020202020204" pitchFamily="34" charset="0"/>
              </a:rPr>
              <a:t>Los </a:t>
            </a:r>
            <a:r>
              <a:rPr lang="es-AR" sz="1100" dirty="0">
                <a:latin typeface="Arial" panose="020B0604020202020204" pitchFamily="34" charset="0"/>
                <a:cs typeface="Arial" panose="020B0604020202020204" pitchFamily="34" charset="0"/>
              </a:rPr>
              <a:t>objetivos de la Conferencia fueron: 1) Evaluar el progreso de la implementación </a:t>
            </a:r>
            <a:r>
              <a:rPr lang="es-AR" sz="1100" dirty="0" smtClean="0">
                <a:latin typeface="Arial" panose="020B0604020202020204" pitchFamily="34" charset="0"/>
                <a:cs typeface="Arial" panose="020B0604020202020204" pitchFamily="34" charset="0"/>
              </a:rPr>
              <a:t>del Llamado de Bonn a la </a:t>
            </a:r>
            <a:r>
              <a:rPr lang="es-AR" sz="1100" dirty="0">
                <a:latin typeface="Arial" panose="020B0604020202020204" pitchFamily="34" charset="0"/>
                <a:cs typeface="Arial" panose="020B0604020202020204" pitchFamily="34" charset="0"/>
              </a:rPr>
              <a:t>Acción </a:t>
            </a:r>
            <a:r>
              <a:rPr lang="es-AR" sz="1100" dirty="0" smtClean="0">
                <a:latin typeface="Arial" panose="020B0604020202020204" pitchFamily="34" charset="0"/>
                <a:cs typeface="Arial" panose="020B0604020202020204" pitchFamily="34" charset="0"/>
              </a:rPr>
              <a:t>en </a:t>
            </a:r>
            <a:r>
              <a:rPr lang="es-AR" sz="1100" dirty="0">
                <a:latin typeface="Arial" panose="020B0604020202020204" pitchFamily="34" charset="0"/>
                <a:cs typeface="Arial" panose="020B0604020202020204" pitchFamily="34" charset="0"/>
              </a:rPr>
              <a:t>los países iberoamericanos; 2) Identificar los problemas y las posibles soluciones para la aplicación del Llamado </a:t>
            </a:r>
            <a:r>
              <a:rPr lang="es-AR" sz="1100" dirty="0" smtClean="0">
                <a:latin typeface="Arial" panose="020B0604020202020204" pitchFamily="34" charset="0"/>
                <a:cs typeface="Arial" panose="020B0604020202020204" pitchFamily="34" charset="0"/>
              </a:rPr>
              <a:t>de Bonn </a:t>
            </a:r>
            <a:r>
              <a:rPr lang="es-AR" sz="1100" dirty="0">
                <a:latin typeface="Arial" panose="020B0604020202020204" pitchFamily="34" charset="0"/>
                <a:cs typeface="Arial" panose="020B0604020202020204" pitchFamily="34" charset="0"/>
              </a:rPr>
              <a:t>a la </a:t>
            </a:r>
            <a:r>
              <a:rPr lang="es-AR" sz="1100" dirty="0" smtClean="0">
                <a:latin typeface="Arial" panose="020B0604020202020204" pitchFamily="34" charset="0"/>
                <a:cs typeface="Arial" panose="020B0604020202020204" pitchFamily="34" charset="0"/>
              </a:rPr>
              <a:t>Acción; </a:t>
            </a:r>
            <a:r>
              <a:rPr lang="es-AR" sz="1100" dirty="0">
                <a:latin typeface="Arial" panose="020B0604020202020204" pitchFamily="34" charset="0"/>
                <a:cs typeface="Arial" panose="020B0604020202020204" pitchFamily="34" charset="0"/>
              </a:rPr>
              <a:t>3) Promover buenas prácticas para mejorar la protección radiológica en medicina; 4) Definir indicadores de avance para la implementación de las acciones prioritarias identificadas en </a:t>
            </a:r>
            <a:r>
              <a:rPr lang="es-AR" sz="1100" dirty="0" smtClean="0">
                <a:latin typeface="Arial" panose="020B0604020202020204" pitchFamily="34" charset="0"/>
                <a:cs typeface="Arial" panose="020B0604020202020204" pitchFamily="34" charset="0"/>
              </a:rPr>
              <a:t>el </a:t>
            </a:r>
            <a:r>
              <a:rPr lang="es-AR" sz="1100" dirty="0">
                <a:latin typeface="Arial" panose="020B0604020202020204" pitchFamily="34" charset="0"/>
                <a:cs typeface="Arial" panose="020B0604020202020204" pitchFamily="34" charset="0"/>
              </a:rPr>
              <a:t>Llamado </a:t>
            </a:r>
            <a:r>
              <a:rPr lang="es-AR" sz="1100" dirty="0" smtClean="0">
                <a:latin typeface="Arial" panose="020B0604020202020204" pitchFamily="34" charset="0"/>
                <a:cs typeface="Arial" panose="020B0604020202020204" pitchFamily="34" charset="0"/>
              </a:rPr>
              <a:t>de Bonn </a:t>
            </a:r>
            <a:r>
              <a:rPr lang="es-AR" sz="1100" dirty="0">
                <a:latin typeface="Arial" panose="020B0604020202020204" pitchFamily="34" charset="0"/>
                <a:cs typeface="Arial" panose="020B0604020202020204" pitchFamily="34" charset="0"/>
              </a:rPr>
              <a:t>a la </a:t>
            </a:r>
            <a:r>
              <a:rPr lang="es-AR" sz="1100" dirty="0" smtClean="0">
                <a:latin typeface="Arial" panose="020B0604020202020204" pitchFamily="34" charset="0"/>
                <a:cs typeface="Arial" panose="020B0604020202020204" pitchFamily="34" charset="0"/>
              </a:rPr>
              <a:t>Acción.</a:t>
            </a:r>
            <a:endParaRPr lang="en-US" sz="1100" dirty="0" smtClean="0">
              <a:latin typeface="Arial" panose="020B0604020202020204" pitchFamily="34" charset="0"/>
              <a:cs typeface="Arial" panose="020B0604020202020204" pitchFamily="34" charset="0"/>
            </a:endParaRPr>
          </a:p>
          <a:p>
            <a:pPr algn="just"/>
            <a:r>
              <a:rPr lang="es-AR" sz="1100" dirty="0" smtClean="0">
                <a:latin typeface="Arial" panose="020B0604020202020204" pitchFamily="34" charset="0"/>
                <a:cs typeface="Arial" panose="020B0604020202020204" pitchFamily="34" charset="0"/>
              </a:rPr>
              <a:t>La </a:t>
            </a:r>
            <a:r>
              <a:rPr lang="es-AR" sz="1100" dirty="0">
                <a:latin typeface="Arial" panose="020B0604020202020204" pitchFamily="34" charset="0"/>
                <a:cs typeface="Arial" panose="020B0604020202020204" pitchFamily="34" charset="0"/>
              </a:rPr>
              <a:t>Conferencia reunió a 250 participantes de 20 países, entre ellos 99 </a:t>
            </a:r>
            <a:r>
              <a:rPr lang="es-AR" sz="1100" dirty="0" smtClean="0">
                <a:latin typeface="Arial" panose="020B0604020202020204" pitchFamily="34" charset="0"/>
                <a:cs typeface="Arial" panose="020B0604020202020204" pitchFamily="34" charset="0"/>
              </a:rPr>
              <a:t>disertantes invitados </a:t>
            </a:r>
            <a:r>
              <a:rPr lang="es-AR" sz="1100" dirty="0">
                <a:latin typeface="Arial" panose="020B0604020202020204" pitchFamily="34" charset="0"/>
                <a:cs typeface="Arial" panose="020B0604020202020204" pitchFamily="34" charset="0"/>
              </a:rPr>
              <a:t>distribuidos equitativamente entre América Latina y la Península Ibérica, quienes examinaron los avances en la aplicación </a:t>
            </a:r>
            <a:r>
              <a:rPr lang="es-AR" sz="1100" dirty="0" smtClean="0">
                <a:latin typeface="Arial" panose="020B0604020202020204" pitchFamily="34" charset="0"/>
                <a:cs typeface="Arial" panose="020B0604020202020204" pitchFamily="34" charset="0"/>
              </a:rPr>
              <a:t>del </a:t>
            </a:r>
            <a:r>
              <a:rPr lang="es-AR" sz="1100" dirty="0">
                <a:latin typeface="Arial" panose="020B0604020202020204" pitchFamily="34" charset="0"/>
                <a:cs typeface="Arial" panose="020B0604020202020204" pitchFamily="34" charset="0"/>
              </a:rPr>
              <a:t>Llamado </a:t>
            </a:r>
            <a:r>
              <a:rPr lang="es-AR" sz="1100" dirty="0" smtClean="0">
                <a:latin typeface="Arial" panose="020B0604020202020204" pitchFamily="34" charset="0"/>
                <a:cs typeface="Arial" panose="020B0604020202020204" pitchFamily="34" charset="0"/>
              </a:rPr>
              <a:t>de Bonn </a:t>
            </a:r>
            <a:r>
              <a:rPr lang="es-AR" sz="1100" dirty="0">
                <a:latin typeface="Arial" panose="020B0604020202020204" pitchFamily="34" charset="0"/>
                <a:cs typeface="Arial" panose="020B0604020202020204" pitchFamily="34" charset="0"/>
              </a:rPr>
              <a:t>a la Acción</a:t>
            </a:r>
            <a:r>
              <a:rPr lang="es-AR" sz="1100" dirty="0" smtClean="0">
                <a:latin typeface="Arial" panose="020B0604020202020204" pitchFamily="34" charset="0"/>
                <a:cs typeface="Arial" panose="020B0604020202020204" pitchFamily="34" charset="0"/>
              </a:rPr>
              <a:t>, </a:t>
            </a:r>
            <a:r>
              <a:rPr lang="es-AR" sz="1100" dirty="0">
                <a:latin typeface="Arial" panose="020B0604020202020204" pitchFamily="34" charset="0"/>
                <a:cs typeface="Arial" panose="020B0604020202020204" pitchFamily="34" charset="0"/>
              </a:rPr>
              <a:t>identificaron problemas, propusieron soluciones y </a:t>
            </a:r>
            <a:r>
              <a:rPr lang="es-AR" sz="1100" dirty="0" smtClean="0">
                <a:latin typeface="Arial" panose="020B0604020202020204" pitchFamily="34" charset="0"/>
                <a:cs typeface="Arial" panose="020B0604020202020204" pitchFamily="34" charset="0"/>
              </a:rPr>
              <a:t>sugirieron indicadores </a:t>
            </a:r>
            <a:r>
              <a:rPr lang="es-AR" sz="1100" dirty="0">
                <a:latin typeface="Arial" panose="020B0604020202020204" pitchFamily="34" charset="0"/>
                <a:cs typeface="Arial" panose="020B0604020202020204" pitchFamily="34" charset="0"/>
              </a:rPr>
              <a:t>de progreso. La Conferencia se estructuró en sesiones plenarias, incluyendo una sesión de apertura; </a:t>
            </a:r>
            <a:r>
              <a:rPr lang="es-AR" sz="1100" dirty="0" smtClean="0">
                <a:latin typeface="Arial" panose="020B0604020202020204" pitchFamily="34" charset="0"/>
                <a:cs typeface="Arial" panose="020B0604020202020204" pitchFamily="34" charset="0"/>
              </a:rPr>
              <a:t>una </a:t>
            </a:r>
            <a:r>
              <a:rPr lang="es-AR" sz="1100" dirty="0">
                <a:latin typeface="Arial" panose="020B0604020202020204" pitchFamily="34" charset="0"/>
                <a:cs typeface="Arial" panose="020B0604020202020204" pitchFamily="34" charset="0"/>
              </a:rPr>
              <a:t>sesión introductoria con una perspectiva histórica sobre </a:t>
            </a:r>
            <a:r>
              <a:rPr lang="es-AR" sz="1100" dirty="0" smtClean="0">
                <a:latin typeface="Arial" panose="020B0604020202020204" pitchFamily="34" charset="0"/>
                <a:cs typeface="Arial" panose="020B0604020202020204" pitchFamily="34" charset="0"/>
              </a:rPr>
              <a:t>PR </a:t>
            </a:r>
            <a:r>
              <a:rPr lang="es-AR" sz="1100" dirty="0">
                <a:latin typeface="Arial" panose="020B0604020202020204" pitchFamily="34" charset="0"/>
                <a:cs typeface="Arial" panose="020B0604020202020204" pitchFamily="34" charset="0"/>
              </a:rPr>
              <a:t>en medicina y ocho sesiones temáticas sobre protección radiológica en radiodiagnóstico médico y dental, radiología intervencionista, medicina nuclear y radioterapia, los desafíos </a:t>
            </a:r>
            <a:r>
              <a:rPr lang="es-AR" sz="1100" dirty="0" smtClean="0">
                <a:latin typeface="Arial" panose="020B0604020202020204" pitchFamily="34" charset="0"/>
                <a:cs typeface="Arial" panose="020B0604020202020204" pitchFamily="34" charset="0"/>
              </a:rPr>
              <a:t>en las </a:t>
            </a:r>
            <a:r>
              <a:rPr lang="es-AR" sz="1100" dirty="0">
                <a:latin typeface="Arial" panose="020B0604020202020204" pitchFamily="34" charset="0"/>
                <a:cs typeface="Arial" panose="020B0604020202020204" pitchFamily="34" charset="0"/>
              </a:rPr>
              <a:t>universidades y la investigación, </a:t>
            </a:r>
            <a:r>
              <a:rPr lang="es-AR" sz="1100" dirty="0" smtClean="0">
                <a:latin typeface="Arial" panose="020B0604020202020204" pitchFamily="34" charset="0"/>
                <a:cs typeface="Arial" panose="020B0604020202020204" pitchFamily="34" charset="0"/>
              </a:rPr>
              <a:t>del </a:t>
            </a:r>
            <a:r>
              <a:rPr lang="es-AR" sz="1100" dirty="0">
                <a:latin typeface="Arial" panose="020B0604020202020204" pitchFamily="34" charset="0"/>
                <a:cs typeface="Arial" panose="020B0604020202020204" pitchFamily="34" charset="0"/>
              </a:rPr>
              <a:t>personal técnico y de enfermería</a:t>
            </a:r>
            <a:r>
              <a:rPr lang="es-AR" sz="1100" dirty="0" smtClean="0">
                <a:latin typeface="Arial" panose="020B0604020202020204" pitchFamily="34" charset="0"/>
                <a:cs typeface="Arial" panose="020B0604020202020204" pitchFamily="34" charset="0"/>
              </a:rPr>
              <a:t>, los </a:t>
            </a:r>
            <a:r>
              <a:rPr lang="es-AR" sz="1100" dirty="0">
                <a:latin typeface="Arial" panose="020B0604020202020204" pitchFamily="34" charset="0"/>
                <a:cs typeface="Arial" panose="020B0604020202020204" pitchFamily="34" charset="0"/>
              </a:rPr>
              <a:t>físicos médicos y </a:t>
            </a:r>
            <a:r>
              <a:rPr lang="es-AR" sz="1100" dirty="0" smtClean="0">
                <a:latin typeface="Arial" panose="020B0604020202020204" pitchFamily="34" charset="0"/>
                <a:cs typeface="Arial" panose="020B0604020202020204" pitchFamily="34" charset="0"/>
              </a:rPr>
              <a:t>los expertos en PR, </a:t>
            </a:r>
            <a:r>
              <a:rPr lang="es-AR" sz="1100" dirty="0">
                <a:latin typeface="Arial" panose="020B0604020202020204" pitchFamily="34" charset="0"/>
                <a:cs typeface="Arial" panose="020B0604020202020204" pitchFamily="34" charset="0"/>
              </a:rPr>
              <a:t>y las autoridades sanitarias y los reguladores </a:t>
            </a:r>
            <a:r>
              <a:rPr lang="es-AR" sz="1100" dirty="0" smtClean="0">
                <a:latin typeface="Arial" panose="020B0604020202020204" pitchFamily="34" charset="0"/>
                <a:cs typeface="Arial" panose="020B0604020202020204" pitchFamily="34" charset="0"/>
              </a:rPr>
              <a:t>de PR.</a:t>
            </a:r>
            <a:endParaRPr lang="en-US" sz="1100" dirty="0" smtClean="0">
              <a:latin typeface="Arial" panose="020B0604020202020204" pitchFamily="34" charset="0"/>
              <a:cs typeface="Arial" panose="020B0604020202020204" pitchFamily="34" charset="0"/>
            </a:endParaRPr>
          </a:p>
          <a:p>
            <a:pPr algn="just"/>
            <a:r>
              <a:rPr lang="es-AR" sz="1100" dirty="0" smtClean="0">
                <a:latin typeface="Arial" panose="020B0604020202020204" pitchFamily="34" charset="0"/>
                <a:cs typeface="Arial" panose="020B0604020202020204" pitchFamily="34" charset="0"/>
              </a:rPr>
              <a:t>El </a:t>
            </a:r>
            <a:r>
              <a:rPr lang="es-AR" sz="1100" dirty="0">
                <a:latin typeface="Arial" panose="020B0604020202020204" pitchFamily="34" charset="0"/>
                <a:cs typeface="Arial" panose="020B0604020202020204" pitchFamily="34" charset="0"/>
              </a:rPr>
              <a:t>formato de cada sesión temática incluyó una conferencia magistral sobre </a:t>
            </a:r>
            <a:r>
              <a:rPr lang="es-AR" sz="1100" dirty="0" smtClean="0">
                <a:latin typeface="Arial" panose="020B0604020202020204" pitchFamily="34" charset="0"/>
                <a:cs typeface="Arial" panose="020B0604020202020204" pitchFamily="34" charset="0"/>
              </a:rPr>
              <a:t>cuestiones/problemas claves, </a:t>
            </a:r>
            <a:r>
              <a:rPr lang="es-AR" sz="1100" dirty="0">
                <a:latin typeface="Arial" panose="020B0604020202020204" pitchFamily="34" charset="0"/>
                <a:cs typeface="Arial" panose="020B0604020202020204" pitchFamily="34" charset="0"/>
              </a:rPr>
              <a:t>las soluciones propuestas y los posibles indicadores de éxito, teniendo en cuenta las prioridades </a:t>
            </a:r>
            <a:r>
              <a:rPr lang="es-AR" sz="1100" dirty="0" smtClean="0">
                <a:latin typeface="Arial" panose="020B0604020202020204" pitchFamily="34" charset="0"/>
                <a:cs typeface="Arial" panose="020B0604020202020204" pitchFamily="34" charset="0"/>
              </a:rPr>
              <a:t>del </a:t>
            </a:r>
            <a:r>
              <a:rPr lang="es-AR" sz="1100" dirty="0">
                <a:latin typeface="Arial" panose="020B0604020202020204" pitchFamily="34" charset="0"/>
                <a:cs typeface="Arial" panose="020B0604020202020204" pitchFamily="34" charset="0"/>
              </a:rPr>
              <a:t>Llamado </a:t>
            </a:r>
            <a:r>
              <a:rPr lang="es-AR" sz="1100" dirty="0" smtClean="0">
                <a:latin typeface="Arial" panose="020B0604020202020204" pitchFamily="34" charset="0"/>
                <a:cs typeface="Arial" panose="020B0604020202020204" pitchFamily="34" charset="0"/>
              </a:rPr>
              <a:t>de Bonn </a:t>
            </a:r>
            <a:r>
              <a:rPr lang="es-AR" sz="1100" dirty="0">
                <a:latin typeface="Arial" panose="020B0604020202020204" pitchFamily="34" charset="0"/>
                <a:cs typeface="Arial" panose="020B0604020202020204" pitchFamily="34" charset="0"/>
              </a:rPr>
              <a:t>a la Acción</a:t>
            </a:r>
            <a:r>
              <a:rPr lang="es-AR" sz="1100" dirty="0" smtClean="0">
                <a:latin typeface="Arial" panose="020B0604020202020204" pitchFamily="34" charset="0"/>
                <a:cs typeface="Arial" panose="020B0604020202020204" pitchFamily="34" charset="0"/>
              </a:rPr>
              <a:t>; una </a:t>
            </a:r>
            <a:r>
              <a:rPr lang="es-AR" sz="1100" dirty="0">
                <a:latin typeface="Arial" panose="020B0604020202020204" pitchFamily="34" charset="0"/>
                <a:cs typeface="Arial" panose="020B0604020202020204" pitchFamily="34" charset="0"/>
              </a:rPr>
              <a:t>mesa redonda en la que participaron varios panelistas que representaron a los principales </a:t>
            </a:r>
            <a:r>
              <a:rPr lang="es-AR" sz="1100" dirty="0" err="1" smtClean="0">
                <a:latin typeface="Arial" panose="020B0604020202020204" pitchFamily="34" charset="0"/>
                <a:cs typeface="Arial" panose="020B0604020202020204" pitchFamily="34" charset="0"/>
              </a:rPr>
              <a:t>stakeholders</a:t>
            </a:r>
            <a:r>
              <a:rPr lang="es-AR" sz="1100" dirty="0" smtClean="0">
                <a:latin typeface="Arial" panose="020B0604020202020204" pitchFamily="34" charset="0"/>
                <a:cs typeface="Arial" panose="020B0604020202020204" pitchFamily="34" charset="0"/>
              </a:rPr>
              <a:t> </a:t>
            </a:r>
            <a:r>
              <a:rPr lang="es-AR" sz="1100" dirty="0">
                <a:latin typeface="Arial" panose="020B0604020202020204" pitchFamily="34" charset="0"/>
                <a:cs typeface="Arial" panose="020B0604020202020204" pitchFamily="34" charset="0"/>
              </a:rPr>
              <a:t>para </a:t>
            </a:r>
            <a:r>
              <a:rPr lang="es-AR" sz="1100" dirty="0" smtClean="0">
                <a:latin typeface="Arial" panose="020B0604020202020204" pitchFamily="34" charset="0"/>
                <a:cs typeface="Arial" panose="020B0604020202020204" pitchFamily="34" charset="0"/>
              </a:rPr>
              <a:t>cada área/disciplina</a:t>
            </a:r>
            <a:r>
              <a:rPr lang="es-AR" sz="1100" dirty="0">
                <a:latin typeface="Arial" panose="020B0604020202020204" pitchFamily="34" charset="0"/>
                <a:cs typeface="Arial" panose="020B0604020202020204" pitchFamily="34" charset="0"/>
              </a:rPr>
              <a:t>, quienes proporcionaron sus </a:t>
            </a:r>
            <a:r>
              <a:rPr lang="es-AR" sz="1100" dirty="0" smtClean="0">
                <a:latin typeface="Arial" panose="020B0604020202020204" pitchFamily="34" charset="0"/>
                <a:cs typeface="Arial" panose="020B0604020202020204" pitchFamily="34" charset="0"/>
              </a:rPr>
              <a:t>comentarios/opiniones </a:t>
            </a:r>
            <a:r>
              <a:rPr lang="es-AR" sz="1100" dirty="0">
                <a:latin typeface="Arial" panose="020B0604020202020204" pitchFamily="34" charset="0"/>
                <a:cs typeface="Arial" panose="020B0604020202020204" pitchFamily="34" charset="0"/>
              </a:rPr>
              <a:t>sobre los problemas, soluciones e indicadores propuestos por el orador principal y una discusión final con participación activa de la </a:t>
            </a:r>
            <a:r>
              <a:rPr lang="es-AR" sz="1100" dirty="0" smtClean="0">
                <a:latin typeface="Arial" panose="020B0604020202020204" pitchFamily="34" charset="0"/>
                <a:cs typeface="Arial" panose="020B0604020202020204" pitchFamily="34" charset="0"/>
              </a:rPr>
              <a:t>audiencia.</a:t>
            </a:r>
            <a:endParaRPr lang="en-CA" sz="1100" dirty="0">
              <a:latin typeface="Arial" panose="020B0604020202020204" pitchFamily="34" charset="0"/>
              <a:cs typeface="Arial" panose="020B0604020202020204" pitchFamily="34" charset="0"/>
            </a:endParaRPr>
          </a:p>
          <a:p>
            <a:pPr algn="just"/>
            <a:r>
              <a:rPr lang="es-AR" sz="1100" dirty="0" smtClean="0">
                <a:latin typeface="Arial" panose="020B0604020202020204" pitchFamily="34" charset="0"/>
                <a:cs typeface="Arial" panose="020B0604020202020204" pitchFamily="34" charset="0"/>
              </a:rPr>
              <a:t>La </a:t>
            </a:r>
            <a:r>
              <a:rPr lang="es-AR" sz="1100" dirty="0">
                <a:latin typeface="Arial" panose="020B0604020202020204" pitchFamily="34" charset="0"/>
                <a:cs typeface="Arial" panose="020B0604020202020204" pitchFamily="34" charset="0"/>
              </a:rPr>
              <a:t>conferencia ha contribuido a fortalecer la cooperación regional en el campo </a:t>
            </a:r>
            <a:r>
              <a:rPr lang="es-AR" sz="1100" dirty="0" smtClean="0">
                <a:latin typeface="Arial" panose="020B0604020202020204" pitchFamily="34" charset="0"/>
                <a:cs typeface="Arial" panose="020B0604020202020204" pitchFamily="34" charset="0"/>
              </a:rPr>
              <a:t>de la PR </a:t>
            </a:r>
            <a:r>
              <a:rPr lang="es-AR" sz="1100" dirty="0">
                <a:latin typeface="Arial" panose="020B0604020202020204" pitchFamily="34" charset="0"/>
                <a:cs typeface="Arial" panose="020B0604020202020204" pitchFamily="34" charset="0"/>
              </a:rPr>
              <a:t>en medicina y sus conclusiones guiarán el trabajo futuro tanto en los países de </a:t>
            </a:r>
            <a:r>
              <a:rPr lang="es-AR" sz="1100" dirty="0" smtClean="0">
                <a:latin typeface="Arial" panose="020B0604020202020204" pitchFamily="34" charset="0"/>
                <a:cs typeface="Arial" panose="020B0604020202020204" pitchFamily="34" charset="0"/>
              </a:rPr>
              <a:t>LA </a:t>
            </a:r>
            <a:r>
              <a:rPr lang="es-AR" sz="1100" dirty="0">
                <a:latin typeface="Arial" panose="020B0604020202020204" pitchFamily="34" charset="0"/>
                <a:cs typeface="Arial" panose="020B0604020202020204" pitchFamily="34" charset="0"/>
              </a:rPr>
              <a:t>como en los países de PI. El Vicepresidente de la IRPA, Eduardo Gallego, copresidió la sesión sobre Universidades e Investigación.</a:t>
            </a:r>
            <a:endParaRPr lang="en-CA" sz="1100" dirty="0">
              <a:latin typeface="Arial" panose="020B0604020202020204" pitchFamily="34" charset="0"/>
              <a:cs typeface="Arial" panose="020B0604020202020204" pitchFamily="34" charset="0"/>
            </a:endParaRPr>
          </a:p>
          <a:p>
            <a:pPr algn="just"/>
            <a:r>
              <a:rPr lang="en-US" sz="1100" dirty="0" err="1" smtClean="0">
                <a:latin typeface="Arial" panose="020B0604020202020204" pitchFamily="34" charset="0"/>
                <a:cs typeface="Arial" panose="020B0604020202020204" pitchFamily="34" charset="0"/>
              </a:rPr>
              <a:t>Más</a:t>
            </a:r>
            <a:r>
              <a:rPr lang="en-US" sz="1100" dirty="0" smtClean="0">
                <a:latin typeface="Arial" panose="020B0604020202020204" pitchFamily="34" charset="0"/>
                <a:cs typeface="Arial" panose="020B0604020202020204" pitchFamily="34" charset="0"/>
              </a:rPr>
              <a:t> </a:t>
            </a:r>
            <a:r>
              <a:rPr lang="en-US" sz="1100" dirty="0" err="1" smtClean="0">
                <a:latin typeface="Arial" panose="020B0604020202020204" pitchFamily="34" charset="0"/>
                <a:cs typeface="Arial" panose="020B0604020202020204" pitchFamily="34" charset="0"/>
              </a:rPr>
              <a:t>información</a:t>
            </a:r>
            <a:r>
              <a:rPr lang="en-US" sz="1100" dirty="0" smtClean="0">
                <a:latin typeface="Arial" panose="020B0604020202020204" pitchFamily="34" charset="0"/>
                <a:cs typeface="Arial" panose="020B0604020202020204" pitchFamily="34" charset="0"/>
              </a:rPr>
              <a:t> </a:t>
            </a:r>
            <a:r>
              <a:rPr lang="en-US" sz="1100" dirty="0" err="1" smtClean="0">
                <a:latin typeface="Arial" panose="020B0604020202020204" pitchFamily="34" charset="0"/>
                <a:cs typeface="Arial" panose="020B0604020202020204" pitchFamily="34" charset="0"/>
              </a:rPr>
              <a:t>en</a:t>
            </a:r>
            <a:r>
              <a:rPr lang="en-US" sz="1100" dirty="0" smtClean="0">
                <a:latin typeface="Arial" panose="020B0604020202020204" pitchFamily="34" charset="0"/>
                <a:cs typeface="Arial" panose="020B0604020202020204" pitchFamily="34" charset="0"/>
              </a:rPr>
              <a:t>: </a:t>
            </a:r>
            <a:r>
              <a:rPr lang="en-US" sz="1100" u="sng" dirty="0">
                <a:latin typeface="Arial" panose="020B0604020202020204" pitchFamily="34" charset="0"/>
                <a:cs typeface="Arial" panose="020B0604020202020204" pitchFamily="34" charset="0"/>
                <a:hlinkClick r:id="rId3"/>
              </a:rPr>
              <a:t>http://cipram-madrid-2016.es/</a:t>
            </a:r>
            <a:r>
              <a:rPr lang="en-US" sz="1100" dirty="0">
                <a:latin typeface="Arial" panose="020B0604020202020204" pitchFamily="34" charset="0"/>
                <a:cs typeface="Arial" panose="020B0604020202020204" pitchFamily="34" charset="0"/>
              </a:rPr>
              <a:t> </a:t>
            </a:r>
            <a:endParaRPr lang="en-CA" sz="1100" dirty="0">
              <a:latin typeface="Arial" panose="020B0604020202020204" pitchFamily="34" charset="0"/>
              <a:cs typeface="Arial" panose="020B0604020202020204" pitchFamily="34" charset="0"/>
            </a:endParaRPr>
          </a:p>
          <a:p>
            <a:pPr algn="just"/>
            <a:r>
              <a:rPr lang="en-US" sz="1100" dirty="0">
                <a:latin typeface="Arial" panose="020B0604020202020204" pitchFamily="34" charset="0"/>
                <a:cs typeface="Arial" panose="020B0604020202020204" pitchFamily="34" charset="0"/>
              </a:rPr>
              <a:t> </a:t>
            </a:r>
            <a:endParaRPr lang="en-CA" sz="1100" dirty="0">
              <a:latin typeface="Arial" panose="020B0604020202020204" pitchFamily="34" charset="0"/>
              <a:cs typeface="Arial" panose="020B0604020202020204" pitchFamily="34" charset="0"/>
            </a:endParaRPr>
          </a:p>
        </p:txBody>
      </p:sp>
      <p:pic>
        <p:nvPicPr>
          <p:cNvPr id="5" name="0 Imagen"/>
          <p:cNvPicPr/>
          <p:nvPr/>
        </p:nvPicPr>
        <p:blipFill>
          <a:blip r:embed="rId4" cstate="print">
            <a:extLst>
              <a:ext uri="{28A0092B-C50C-407E-A947-70E740481C1C}">
                <a14:useLocalDpi xmlns:a14="http://schemas.microsoft.com/office/drawing/2010/main" val="0"/>
              </a:ext>
            </a:extLst>
          </a:blip>
          <a:stretch>
            <a:fillRect/>
          </a:stretch>
        </p:blipFill>
        <p:spPr>
          <a:xfrm>
            <a:off x="1847815" y="7895518"/>
            <a:ext cx="3262745" cy="1603168"/>
          </a:xfrm>
          <a:prstGeom prst="rect">
            <a:avLst/>
          </a:prstGeom>
        </p:spPr>
      </p:pic>
    </p:spTree>
    <p:extLst>
      <p:ext uri="{BB962C8B-B14F-4D97-AF65-F5344CB8AC3E}">
        <p14:creationId xmlns:p14="http://schemas.microsoft.com/office/powerpoint/2010/main" val="3265869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078" y="401462"/>
            <a:ext cx="914400" cy="977984"/>
          </a:xfrm>
          <a:prstGeom prst="rect">
            <a:avLst/>
          </a:prstGeom>
        </p:spPr>
      </p:pic>
      <p:sp>
        <p:nvSpPr>
          <p:cNvPr id="2" name="Rectangle 1"/>
          <p:cNvSpPr/>
          <p:nvPr/>
        </p:nvSpPr>
        <p:spPr>
          <a:xfrm>
            <a:off x="622444" y="770140"/>
            <a:ext cx="5967662" cy="7204536"/>
          </a:xfrm>
          <a:prstGeom prst="rect">
            <a:avLst/>
          </a:prstGeom>
        </p:spPr>
        <p:txBody>
          <a:bodyPr wrap="square">
            <a:spAutoFit/>
          </a:bodyPr>
          <a:lstStyle/>
          <a:p>
            <a:pPr algn="ctr">
              <a:lnSpc>
                <a:spcPct val="115000"/>
              </a:lnSpc>
              <a:spcAft>
                <a:spcPts val="1000"/>
              </a:spcAft>
            </a:pPr>
            <a:r>
              <a:rPr lang="en-GB" sz="1400" b="1" dirty="0" err="1" smtClean="0">
                <a:latin typeface="Arial" panose="020B0604020202020204" pitchFamily="34" charset="0"/>
                <a:cs typeface="Arial" panose="020B0604020202020204" pitchFamily="34" charset="0"/>
              </a:rPr>
              <a:t>Reunión</a:t>
            </a:r>
            <a:r>
              <a:rPr lang="en-GB" sz="1400" b="1" dirty="0" smtClean="0">
                <a:latin typeface="Arial" panose="020B0604020202020204" pitchFamily="34" charset="0"/>
                <a:cs typeface="Arial" panose="020B0604020202020204" pitchFamily="34" charset="0"/>
              </a:rPr>
              <a:t> </a:t>
            </a:r>
            <a:r>
              <a:rPr lang="en-GB" sz="1400" b="1" dirty="0" err="1">
                <a:latin typeface="Arial" panose="020B0604020202020204" pitchFamily="34" charset="0"/>
                <a:cs typeface="Arial" panose="020B0604020202020204" pitchFamily="34" charset="0"/>
              </a:rPr>
              <a:t>Científica</a:t>
            </a:r>
            <a:r>
              <a:rPr lang="en-GB" sz="1400" b="1" dirty="0">
                <a:latin typeface="Arial" panose="020B0604020202020204" pitchFamily="34" charset="0"/>
                <a:cs typeface="Arial" panose="020B0604020202020204" pitchFamily="34" charset="0"/>
              </a:rPr>
              <a:t> IRRS 2016 </a:t>
            </a:r>
            <a:r>
              <a:rPr lang="en-GB" sz="1400" dirty="0">
                <a:latin typeface="Arial" panose="020B0604020202020204" pitchFamily="34" charset="0"/>
                <a:ea typeface="Calibri" panose="020F0502020204030204" pitchFamily="34" charset="0"/>
                <a:cs typeface="Arial" panose="020B0604020202020204" pitchFamily="34" charset="0"/>
              </a:rPr>
              <a:t> </a:t>
            </a:r>
            <a:endParaRPr lang="en-US" sz="1400" dirty="0">
              <a:latin typeface="Arial" panose="020B0604020202020204" pitchFamily="34" charset="0"/>
              <a:ea typeface="Calibri" panose="020F0502020204030204" pitchFamily="34" charset="0"/>
              <a:cs typeface="Arial" panose="020B0604020202020204" pitchFamily="34" charset="0"/>
            </a:endParaRPr>
          </a:p>
          <a:p>
            <a:pPr algn="ctr"/>
            <a:r>
              <a:rPr lang="en-IE" sz="1200" b="1" dirty="0" smtClean="0"/>
              <a:t>(Lorraine </a:t>
            </a:r>
            <a:r>
              <a:rPr lang="en-IE" sz="1200" b="1" dirty="0" err="1"/>
              <a:t>Currivan</a:t>
            </a:r>
            <a:r>
              <a:rPr lang="en-IE" sz="1200" b="1" dirty="0"/>
              <a:t>, </a:t>
            </a:r>
            <a:r>
              <a:rPr lang="en-IE" sz="1200" b="1" dirty="0" err="1" smtClean="0"/>
              <a:t>Presidente</a:t>
            </a:r>
            <a:r>
              <a:rPr lang="en-IE" sz="1200" b="1" dirty="0" smtClean="0"/>
              <a:t>, </a:t>
            </a:r>
            <a:r>
              <a:rPr lang="es-AR" sz="1200" b="1" dirty="0"/>
              <a:t>Sociedad Irlandesa de Investigación sobre Radiación</a:t>
            </a:r>
            <a:r>
              <a:rPr lang="en-IE" sz="1200" b="1" dirty="0" smtClean="0"/>
              <a:t>)</a:t>
            </a:r>
            <a:endParaRPr lang="en-CA" sz="1200" dirty="0"/>
          </a:p>
          <a:p>
            <a:endParaRPr lang="en-IE" sz="1200" dirty="0" smtClean="0"/>
          </a:p>
          <a:p>
            <a:pPr algn="just"/>
            <a:r>
              <a:rPr lang="es-AR" sz="1100" dirty="0" smtClean="0">
                <a:latin typeface="Arial" panose="020B0604020202020204" pitchFamily="34" charset="0"/>
                <a:cs typeface="Arial" panose="020B0604020202020204" pitchFamily="34" charset="0"/>
              </a:rPr>
              <a:t>La </a:t>
            </a:r>
            <a:r>
              <a:rPr lang="es-AR" sz="1100" dirty="0">
                <a:latin typeface="Arial" panose="020B0604020202020204" pitchFamily="34" charset="0"/>
                <a:cs typeface="Arial" panose="020B0604020202020204" pitchFamily="34" charset="0"/>
              </a:rPr>
              <a:t>Sociedad Irlandesa de Investigación sobre Radiación </a:t>
            </a:r>
            <a:r>
              <a:rPr lang="es-AR" sz="1100" dirty="0" smtClean="0">
                <a:latin typeface="Arial" panose="020B0604020202020204" pitchFamily="34" charset="0"/>
                <a:cs typeface="Arial" panose="020B0604020202020204" pitchFamily="34" charset="0"/>
                <a:hlinkClick r:id="rId3"/>
              </a:rPr>
              <a:t>www.irrs.eu</a:t>
            </a:r>
            <a:r>
              <a:rPr lang="es-AR" sz="1100" dirty="0" smtClean="0">
                <a:latin typeface="Arial" panose="020B0604020202020204" pitchFamily="34" charset="0"/>
                <a:cs typeface="Arial" panose="020B0604020202020204" pitchFamily="34" charset="0"/>
              </a:rPr>
              <a:t> es </a:t>
            </a:r>
            <a:r>
              <a:rPr lang="es-AR" sz="1100" dirty="0">
                <a:latin typeface="Arial" panose="020B0604020202020204" pitchFamily="34" charset="0"/>
                <a:cs typeface="Arial" panose="020B0604020202020204" pitchFamily="34" charset="0"/>
              </a:rPr>
              <a:t>una comunidad única y vibrante de científicos y clínicos que comparten el interés común de comprender los múltiples efectos de la radiación, desde el impacto de la </a:t>
            </a:r>
            <a:r>
              <a:rPr lang="es-AR" sz="1100" dirty="0" smtClean="0">
                <a:latin typeface="Arial" panose="020B0604020202020204" pitchFamily="34" charset="0"/>
                <a:cs typeface="Arial" panose="020B0604020202020204" pitchFamily="34" charset="0"/>
              </a:rPr>
              <a:t>exposición ambiental hasta su </a:t>
            </a:r>
            <a:r>
              <a:rPr lang="es-AR" sz="1100" dirty="0">
                <a:latin typeface="Arial" panose="020B0604020202020204" pitchFamily="34" charset="0"/>
                <a:cs typeface="Arial" panose="020B0604020202020204" pitchFamily="34" charset="0"/>
              </a:rPr>
              <a:t>uso clínico eficiente.</a:t>
            </a:r>
            <a:endParaRPr lang="en-IE" sz="1100" dirty="0" smtClean="0">
              <a:latin typeface="Arial" panose="020B0604020202020204" pitchFamily="34" charset="0"/>
              <a:cs typeface="Arial" panose="020B0604020202020204" pitchFamily="34" charset="0"/>
            </a:endParaRPr>
          </a:p>
          <a:p>
            <a:pPr algn="just"/>
            <a:r>
              <a:rPr lang="es-AR" sz="1100" dirty="0" smtClean="0">
                <a:latin typeface="Arial" panose="020B0604020202020204" pitchFamily="34" charset="0"/>
                <a:cs typeface="Arial" panose="020B0604020202020204" pitchFamily="34" charset="0"/>
              </a:rPr>
              <a:t>La </a:t>
            </a:r>
            <a:r>
              <a:rPr lang="es-AR" sz="1100" dirty="0">
                <a:latin typeface="Arial" panose="020B0604020202020204" pitchFamily="34" charset="0"/>
                <a:cs typeface="Arial" panose="020B0604020202020204" pitchFamily="34" charset="0"/>
              </a:rPr>
              <a:t>reunión anual de 2016 tuvo lugar del 11 al 12 de noviembre en el Trinity </a:t>
            </a:r>
            <a:r>
              <a:rPr lang="es-AR" sz="1100" dirty="0" err="1">
                <a:latin typeface="Arial" panose="020B0604020202020204" pitchFamily="34" charset="0"/>
                <a:cs typeface="Arial" panose="020B0604020202020204" pitchFamily="34" charset="0"/>
              </a:rPr>
              <a:t>College</a:t>
            </a:r>
            <a:r>
              <a:rPr lang="es-AR" sz="1100" dirty="0">
                <a:latin typeface="Arial" panose="020B0604020202020204" pitchFamily="34" charset="0"/>
                <a:cs typeface="Arial" panose="020B0604020202020204" pitchFamily="34" charset="0"/>
              </a:rPr>
              <a:t> de Dublín. Esta reunión es una oportunidad para reunirse, compartir ideas y continuar contribuyendo a nuestro campo. Es una oportunidad para los miembros </a:t>
            </a:r>
            <a:r>
              <a:rPr lang="es-AR" sz="1100" dirty="0" smtClean="0">
                <a:latin typeface="Arial" panose="020B0604020202020204" pitchFamily="34" charset="0"/>
                <a:cs typeface="Arial" panose="020B0604020202020204" pitchFamily="34" charset="0"/>
              </a:rPr>
              <a:t>de la </a:t>
            </a:r>
            <a:r>
              <a:rPr lang="es-AR" sz="1100" dirty="0">
                <a:latin typeface="Arial" panose="020B0604020202020204" pitchFamily="34" charset="0"/>
                <a:cs typeface="Arial" panose="020B0604020202020204" pitchFamily="34" charset="0"/>
              </a:rPr>
              <a:t>IRRS de </a:t>
            </a:r>
            <a:r>
              <a:rPr lang="es-AR" sz="1100" dirty="0" smtClean="0">
                <a:latin typeface="Arial" panose="020B0604020202020204" pitchFamily="34" charset="0"/>
                <a:cs typeface="Arial" panose="020B0604020202020204" pitchFamily="34" charset="0"/>
              </a:rPr>
              <a:t>presentar una </a:t>
            </a:r>
            <a:r>
              <a:rPr lang="es-AR" sz="1100" dirty="0">
                <a:latin typeface="Arial" panose="020B0604020202020204" pitchFamily="34" charset="0"/>
                <a:cs typeface="Arial" panose="020B0604020202020204" pitchFamily="34" charset="0"/>
              </a:rPr>
              <a:t>actualización sobre las actividades de investigación en curso, así como permitir a los jóvenes investigadores </a:t>
            </a:r>
            <a:r>
              <a:rPr lang="es-AR" sz="1100" dirty="0" smtClean="0">
                <a:latin typeface="Arial" panose="020B0604020202020204" pitchFamily="34" charset="0"/>
                <a:cs typeface="Arial" panose="020B0604020202020204" pitchFamily="34" charset="0"/>
              </a:rPr>
              <a:t>de presentar </a:t>
            </a:r>
            <a:r>
              <a:rPr lang="es-AR" sz="1100" dirty="0">
                <a:latin typeface="Arial" panose="020B0604020202020204" pitchFamily="34" charset="0"/>
                <a:cs typeface="Arial" panose="020B0604020202020204" pitchFamily="34" charset="0"/>
              </a:rPr>
              <a:t>su trabajo </a:t>
            </a:r>
            <a:r>
              <a:rPr lang="es-AR" sz="1100" dirty="0" smtClean="0">
                <a:latin typeface="Arial" panose="020B0604020202020204" pitchFamily="34" charset="0"/>
                <a:cs typeface="Arial" panose="020B0604020202020204" pitchFamily="34" charset="0"/>
              </a:rPr>
              <a:t>y </a:t>
            </a:r>
            <a:r>
              <a:rPr lang="es-AR" sz="1100" dirty="0">
                <a:latin typeface="Arial" panose="020B0604020202020204" pitchFamily="34" charset="0"/>
                <a:cs typeface="Arial" panose="020B0604020202020204" pitchFamily="34" charset="0"/>
              </a:rPr>
              <a:t>participar con la sociedad.</a:t>
            </a:r>
            <a:endParaRPr lang="en-IE" sz="1100" dirty="0" smtClean="0">
              <a:latin typeface="Arial" panose="020B0604020202020204" pitchFamily="34" charset="0"/>
              <a:cs typeface="Arial" panose="020B0604020202020204" pitchFamily="34" charset="0"/>
            </a:endParaRPr>
          </a:p>
          <a:p>
            <a:pPr algn="just"/>
            <a:r>
              <a:rPr lang="es-AR" sz="1100" dirty="0" smtClean="0">
                <a:latin typeface="Arial" panose="020B0604020202020204" pitchFamily="34" charset="0"/>
                <a:cs typeface="Arial" panose="020B0604020202020204" pitchFamily="34" charset="0"/>
              </a:rPr>
              <a:t>El Profesor </a:t>
            </a:r>
            <a:r>
              <a:rPr lang="es-AR" sz="1100" dirty="0">
                <a:latin typeface="Arial" panose="020B0604020202020204" pitchFamily="34" charset="0"/>
                <a:cs typeface="Arial" panose="020B0604020202020204" pitchFamily="34" charset="0"/>
              </a:rPr>
              <a:t>Don Jones del Departamento de Estudios sobre el Cáncer y Medicina Molecular de la Universidad de Leicester fue el orador invitado. </a:t>
            </a:r>
            <a:r>
              <a:rPr lang="es-AR" sz="1100" dirty="0" smtClean="0">
                <a:latin typeface="Arial" panose="020B0604020202020204" pitchFamily="34" charset="0"/>
                <a:cs typeface="Arial" panose="020B0604020202020204" pitchFamily="34" charset="0"/>
              </a:rPr>
              <a:t>Él encabeza </a:t>
            </a:r>
            <a:r>
              <a:rPr lang="es-AR" sz="1100" dirty="0">
                <a:latin typeface="Arial" panose="020B0604020202020204" pitchFamily="34" charset="0"/>
                <a:cs typeface="Arial" panose="020B0604020202020204" pitchFamily="34" charset="0"/>
              </a:rPr>
              <a:t>un grupo de </a:t>
            </a:r>
            <a:r>
              <a:rPr lang="es-AR" sz="1100" dirty="0" smtClean="0">
                <a:latin typeface="Arial" panose="020B0604020202020204" pitchFamily="34" charset="0"/>
                <a:cs typeface="Arial" panose="020B0604020202020204" pitchFamily="34" charset="0"/>
              </a:rPr>
              <a:t>investigación sobre "</a:t>
            </a:r>
            <a:r>
              <a:rPr lang="es-AR" sz="1100" dirty="0">
                <a:latin typeface="Arial" panose="020B0604020202020204" pitchFamily="34" charset="0"/>
                <a:cs typeface="Arial" panose="020B0604020202020204" pitchFamily="34" charset="0"/>
              </a:rPr>
              <a:t>mecanismos de medición y las consecuencias del daño del ADN en radiación oncológica, quimioterapia y carcinogénesis química". En su conferencia magistral </a:t>
            </a:r>
            <a:r>
              <a:rPr lang="es-AR" sz="1100" dirty="0" smtClean="0">
                <a:latin typeface="Arial" panose="020B0604020202020204" pitchFamily="34" charset="0"/>
                <a:cs typeface="Arial" panose="020B0604020202020204" pitchFamily="34" charset="0"/>
              </a:rPr>
              <a:t>el Prof. </a:t>
            </a:r>
            <a:r>
              <a:rPr lang="es-AR" sz="1100" dirty="0">
                <a:latin typeface="Arial" panose="020B0604020202020204" pitchFamily="34" charset="0"/>
                <a:cs typeface="Arial" panose="020B0604020202020204" pitchFamily="34" charset="0"/>
              </a:rPr>
              <a:t>Jones examinó críticamente algunos de los métodos comunes para evaluar el daño del ADN destacando sus beneficios, limitaciones y </a:t>
            </a:r>
            <a:r>
              <a:rPr lang="es-AR" sz="1100" dirty="0" smtClean="0">
                <a:latin typeface="Arial" panose="020B0604020202020204" pitchFamily="34" charset="0"/>
                <a:cs typeface="Arial" panose="020B0604020202020204" pitchFamily="34" charset="0"/>
              </a:rPr>
              <a:t>errores </a:t>
            </a:r>
            <a:r>
              <a:rPr lang="es-AR" sz="1100" dirty="0">
                <a:latin typeface="Arial" panose="020B0604020202020204" pitchFamily="34" charset="0"/>
                <a:cs typeface="Arial" panose="020B0604020202020204" pitchFamily="34" charset="0"/>
              </a:rPr>
              <a:t>comunes o conceptos </a:t>
            </a:r>
            <a:r>
              <a:rPr lang="es-AR" sz="1100" dirty="0" smtClean="0">
                <a:latin typeface="Arial" panose="020B0604020202020204" pitchFamily="34" charset="0"/>
                <a:cs typeface="Arial" panose="020B0604020202020204" pitchFamily="34" charset="0"/>
              </a:rPr>
              <a:t>equivocados.</a:t>
            </a:r>
            <a:endParaRPr lang="en-IE" sz="1100" dirty="0" smtClean="0">
              <a:latin typeface="Arial" panose="020B0604020202020204" pitchFamily="34" charset="0"/>
              <a:cs typeface="Arial" panose="020B0604020202020204" pitchFamily="34" charset="0"/>
            </a:endParaRPr>
          </a:p>
          <a:p>
            <a:pPr algn="just"/>
            <a:r>
              <a:rPr lang="es-AR" sz="1100" dirty="0" smtClean="0">
                <a:latin typeface="Arial" panose="020B0604020202020204" pitchFamily="34" charset="0"/>
                <a:cs typeface="Arial" panose="020B0604020202020204" pitchFamily="34" charset="0"/>
              </a:rPr>
              <a:t>Se llevaron a cabo varias presentaciones sobre protección radiológica incluyendo una conferencia magistral del Dr</a:t>
            </a:r>
            <a:r>
              <a:rPr lang="es-AR" sz="1100" dirty="0">
                <a:latin typeface="Arial" panose="020B0604020202020204" pitchFamily="34" charset="0"/>
                <a:cs typeface="Arial" panose="020B0604020202020204" pitchFamily="34" charset="0"/>
              </a:rPr>
              <a:t>. Jack </a:t>
            </a:r>
            <a:r>
              <a:rPr lang="es-AR" sz="1100" dirty="0" err="1">
                <a:latin typeface="Arial" panose="020B0604020202020204" pitchFamily="34" charset="0"/>
                <a:cs typeface="Arial" panose="020B0604020202020204" pitchFamily="34" charset="0"/>
              </a:rPr>
              <a:t>Madden</a:t>
            </a:r>
            <a:r>
              <a:rPr lang="es-AR" sz="1100" dirty="0">
                <a:latin typeface="Arial" panose="020B0604020202020204" pitchFamily="34" charset="0"/>
                <a:cs typeface="Arial" panose="020B0604020202020204" pitchFamily="34" charset="0"/>
              </a:rPr>
              <a:t>, de la Oficina de Protección Radiológica de la Agencia de Protección </a:t>
            </a:r>
            <a:r>
              <a:rPr lang="es-AR" sz="1100" dirty="0" smtClean="0">
                <a:latin typeface="Arial" panose="020B0604020202020204" pitchFamily="34" charset="0"/>
                <a:cs typeface="Arial" panose="020B0604020202020204" pitchFamily="34" charset="0"/>
              </a:rPr>
              <a:t>del Ambiente </a:t>
            </a:r>
            <a:r>
              <a:rPr lang="es-AR" sz="1100" dirty="0">
                <a:latin typeface="Arial" panose="020B0604020202020204" pitchFamily="34" charset="0"/>
                <a:cs typeface="Arial" panose="020B0604020202020204" pitchFamily="34" charset="0"/>
              </a:rPr>
              <a:t>(EPA), sobre la </a:t>
            </a:r>
            <a:r>
              <a:rPr lang="es-AR" sz="1100" dirty="0" smtClean="0">
                <a:latin typeface="Arial" panose="020B0604020202020204" pitchFamily="34" charset="0"/>
                <a:cs typeface="Arial" panose="020B0604020202020204" pitchFamily="34" charset="0"/>
              </a:rPr>
              <a:t>¨Transposición </a:t>
            </a:r>
            <a:r>
              <a:rPr lang="es-AR" sz="1100" dirty="0">
                <a:latin typeface="Arial" panose="020B0604020202020204" pitchFamily="34" charset="0"/>
                <a:cs typeface="Arial" panose="020B0604020202020204" pitchFamily="34" charset="0"/>
              </a:rPr>
              <a:t>de la Directiva </a:t>
            </a:r>
            <a:r>
              <a:rPr lang="es-AR" sz="1100" dirty="0" smtClean="0">
                <a:latin typeface="Arial" panose="020B0604020202020204" pitchFamily="34" charset="0"/>
                <a:cs typeface="Arial" panose="020B0604020202020204" pitchFamily="34" charset="0"/>
              </a:rPr>
              <a:t>Básica de Seguridad del </a:t>
            </a:r>
            <a:r>
              <a:rPr lang="es-AR" sz="1100" dirty="0" err="1">
                <a:latin typeface="Arial" panose="020B0604020202020204" pitchFamily="34" charset="0"/>
                <a:cs typeface="Arial" panose="020B0604020202020204" pitchFamily="34" charset="0"/>
              </a:rPr>
              <a:t>Euratom</a:t>
            </a:r>
            <a:r>
              <a:rPr lang="es-AR" sz="1100" dirty="0">
                <a:latin typeface="Arial" panose="020B0604020202020204" pitchFamily="34" charset="0"/>
                <a:cs typeface="Arial" panose="020B0604020202020204" pitchFamily="34" charset="0"/>
              </a:rPr>
              <a:t> en Irlanda - un momento para el </a:t>
            </a:r>
            <a:r>
              <a:rPr lang="es-AR" sz="1100" dirty="0" smtClean="0">
                <a:latin typeface="Arial" panose="020B0604020202020204" pitchFamily="34" charset="0"/>
                <a:cs typeface="Arial" panose="020B0604020202020204" pitchFamily="34" charset="0"/>
              </a:rPr>
              <a:t>cambio¨ </a:t>
            </a:r>
            <a:r>
              <a:rPr lang="es-AR" sz="1100" dirty="0">
                <a:latin typeface="Arial" panose="020B0604020202020204" pitchFamily="34" charset="0"/>
                <a:cs typeface="Arial" panose="020B0604020202020204" pitchFamily="34" charset="0"/>
              </a:rPr>
              <a:t>y </a:t>
            </a:r>
            <a:r>
              <a:rPr lang="es-AR" sz="1100" dirty="0" smtClean="0">
                <a:latin typeface="Arial" panose="020B0604020202020204" pitchFamily="34" charset="0"/>
                <a:cs typeface="Arial" panose="020B0604020202020204" pitchFamily="34" charset="0"/>
              </a:rPr>
              <a:t>¨Desarrollo </a:t>
            </a:r>
            <a:r>
              <a:rPr lang="es-AR" sz="1100" dirty="0">
                <a:latin typeface="Arial" panose="020B0604020202020204" pitchFamily="34" charset="0"/>
                <a:cs typeface="Arial" panose="020B0604020202020204" pitchFamily="34" charset="0"/>
              </a:rPr>
              <a:t>y </a:t>
            </a:r>
            <a:r>
              <a:rPr lang="es-AR" sz="1100" dirty="0" smtClean="0">
                <a:latin typeface="Arial" panose="020B0604020202020204" pitchFamily="34" charset="0"/>
                <a:cs typeface="Arial" panose="020B0604020202020204" pitchFamily="34" charset="0"/>
              </a:rPr>
              <a:t>aplicación de </a:t>
            </a:r>
            <a:r>
              <a:rPr lang="es-AR" sz="1100" dirty="0">
                <a:latin typeface="Arial" panose="020B0604020202020204" pitchFamily="34" charset="0"/>
                <a:cs typeface="Arial" panose="020B0604020202020204" pitchFamily="34" charset="0"/>
              </a:rPr>
              <a:t>Modelos de Monte Carlo para </a:t>
            </a:r>
            <a:r>
              <a:rPr lang="es-AR" sz="1100" dirty="0" smtClean="0">
                <a:latin typeface="Arial" panose="020B0604020202020204" pitchFamily="34" charset="0"/>
                <a:cs typeface="Arial" panose="020B0604020202020204" pitchFamily="34" charset="0"/>
              </a:rPr>
              <a:t>Espectrometría Gamma con </a:t>
            </a:r>
            <a:r>
              <a:rPr lang="es-AR" sz="1100" dirty="0" err="1" smtClean="0">
                <a:latin typeface="Arial" panose="020B0604020202020204" pitchFamily="34" charset="0"/>
                <a:cs typeface="Arial" panose="020B0604020202020204" pitchFamily="34" charset="0"/>
              </a:rPr>
              <a:t>HPGe</a:t>
            </a:r>
            <a:r>
              <a:rPr lang="es-AR" sz="1100" dirty="0" smtClean="0">
                <a:latin typeface="Arial" panose="020B0604020202020204" pitchFamily="34" charset="0"/>
                <a:cs typeface="Arial" panose="020B0604020202020204" pitchFamily="34" charset="0"/>
              </a:rPr>
              <a:t> Gamma¨ por </a:t>
            </a:r>
            <a:r>
              <a:rPr lang="es-AR" sz="1100" dirty="0" err="1" smtClean="0">
                <a:latin typeface="Arial" panose="020B0604020202020204" pitchFamily="34" charset="0"/>
                <a:cs typeface="Arial" panose="020B0604020202020204" pitchFamily="34" charset="0"/>
              </a:rPr>
              <a:t>Niall</a:t>
            </a:r>
            <a:r>
              <a:rPr lang="es-AR" sz="1100" dirty="0" smtClean="0">
                <a:latin typeface="Arial" panose="020B0604020202020204" pitchFamily="34" charset="0"/>
                <a:cs typeface="Arial" panose="020B0604020202020204" pitchFamily="34" charset="0"/>
              </a:rPr>
              <a:t> </a:t>
            </a:r>
            <a:r>
              <a:rPr lang="es-AR" sz="1100" dirty="0">
                <a:latin typeface="Arial" panose="020B0604020202020204" pitchFamily="34" charset="0"/>
                <a:cs typeface="Arial" panose="020B0604020202020204" pitchFamily="34" charset="0"/>
              </a:rPr>
              <a:t>Murphy, </a:t>
            </a:r>
            <a:r>
              <a:rPr lang="es-AR" sz="1100" dirty="0" smtClean="0">
                <a:latin typeface="Arial" panose="020B0604020202020204" pitchFamily="34" charset="0"/>
                <a:cs typeface="Arial" panose="020B0604020202020204" pitchFamily="34" charset="0"/>
              </a:rPr>
              <a:t>estudiante de PhD de la Universidad </a:t>
            </a:r>
            <a:r>
              <a:rPr lang="es-AR" sz="1100" dirty="0">
                <a:latin typeface="Arial" panose="020B0604020202020204" pitchFamily="34" charset="0"/>
                <a:cs typeface="Arial" panose="020B0604020202020204" pitchFamily="34" charset="0"/>
              </a:rPr>
              <a:t>de Dublín.</a:t>
            </a:r>
            <a:endParaRPr lang="en-IE" sz="1100" dirty="0" smtClean="0">
              <a:latin typeface="Arial" panose="020B0604020202020204" pitchFamily="34" charset="0"/>
              <a:cs typeface="Arial" panose="020B0604020202020204" pitchFamily="34" charset="0"/>
            </a:endParaRPr>
          </a:p>
          <a:p>
            <a:pPr algn="just"/>
            <a:r>
              <a:rPr lang="es-AR" sz="1100" dirty="0" smtClean="0">
                <a:latin typeface="Arial" panose="020B0604020202020204" pitchFamily="34" charset="0"/>
                <a:cs typeface="Arial" panose="020B0604020202020204" pitchFamily="34" charset="0"/>
              </a:rPr>
              <a:t>Además</a:t>
            </a:r>
            <a:r>
              <a:rPr lang="es-AR" sz="1100" dirty="0">
                <a:latin typeface="Arial" panose="020B0604020202020204" pitchFamily="34" charset="0"/>
                <a:cs typeface="Arial" panose="020B0604020202020204" pitchFamily="34" charset="0"/>
              </a:rPr>
              <a:t>, se presentaron varios proyectos colaborativos como </a:t>
            </a:r>
            <a:r>
              <a:rPr lang="es-AR" sz="1100" dirty="0" smtClean="0">
                <a:latin typeface="Arial" panose="020B0604020202020204" pitchFamily="34" charset="0"/>
                <a:cs typeface="Arial" panose="020B0604020202020204" pitchFamily="34" charset="0"/>
              </a:rPr>
              <a:t>posters: </a:t>
            </a:r>
            <a:r>
              <a:rPr lang="es-AR" sz="1100" dirty="0">
                <a:latin typeface="Arial" panose="020B0604020202020204" pitchFamily="34" charset="0"/>
                <a:cs typeface="Arial" panose="020B0604020202020204" pitchFamily="34" charset="0"/>
              </a:rPr>
              <a:t>1) Informe de avance sobre el análisis de </a:t>
            </a:r>
            <a:r>
              <a:rPr lang="es-AR" sz="1100" dirty="0" err="1">
                <a:latin typeface="Arial" panose="020B0604020202020204" pitchFamily="34" charset="0"/>
                <a:cs typeface="Arial" panose="020B0604020202020204" pitchFamily="34" charset="0"/>
              </a:rPr>
              <a:t>radionucleidos</a:t>
            </a:r>
            <a:r>
              <a:rPr lang="es-AR" sz="1100" dirty="0">
                <a:latin typeface="Arial" panose="020B0604020202020204" pitchFamily="34" charset="0"/>
                <a:cs typeface="Arial" panose="020B0604020202020204" pitchFamily="34" charset="0"/>
              </a:rPr>
              <a:t> </a:t>
            </a:r>
            <a:r>
              <a:rPr lang="es-AR" sz="1100" dirty="0" smtClean="0">
                <a:latin typeface="Arial" panose="020B0604020202020204" pitchFamily="34" charset="0"/>
                <a:cs typeface="Arial" panose="020B0604020202020204" pitchFamily="34" charset="0"/>
              </a:rPr>
              <a:t>en aguas embotelladas japonesas </a:t>
            </a:r>
            <a:r>
              <a:rPr lang="es-AR" sz="1100" dirty="0">
                <a:latin typeface="Arial" panose="020B0604020202020204" pitchFamily="34" charset="0"/>
                <a:cs typeface="Arial" panose="020B0604020202020204" pitchFamily="34" charset="0"/>
              </a:rPr>
              <a:t>(EPA </a:t>
            </a:r>
            <a:r>
              <a:rPr lang="es-AR" sz="1100" dirty="0" smtClean="0">
                <a:latin typeface="Arial" panose="020B0604020202020204" pitchFamily="34" charset="0"/>
                <a:cs typeface="Arial" panose="020B0604020202020204" pitchFamily="34" charset="0"/>
              </a:rPr>
              <a:t>y </a:t>
            </a:r>
            <a:r>
              <a:rPr lang="es-AR" sz="1100" dirty="0" err="1" smtClean="0">
                <a:latin typeface="Arial" panose="020B0604020202020204" pitchFamily="34" charset="0"/>
                <a:cs typeface="Arial" panose="020B0604020202020204" pitchFamily="34" charset="0"/>
              </a:rPr>
              <a:t>Univesridad</a:t>
            </a:r>
            <a:r>
              <a:rPr lang="es-AR" sz="1100" dirty="0" smtClean="0">
                <a:latin typeface="Arial" panose="020B0604020202020204" pitchFamily="34" charset="0"/>
                <a:cs typeface="Arial" panose="020B0604020202020204" pitchFamily="34" charset="0"/>
              </a:rPr>
              <a:t>  </a:t>
            </a:r>
            <a:r>
              <a:rPr lang="es-AR" sz="1100" dirty="0" err="1">
                <a:latin typeface="Arial" panose="020B0604020202020204" pitchFamily="34" charset="0"/>
                <a:cs typeface="Arial" panose="020B0604020202020204" pitchFamily="34" charset="0"/>
              </a:rPr>
              <a:t>Hirosaki</a:t>
            </a:r>
            <a:r>
              <a:rPr lang="es-AR" sz="1100" dirty="0">
                <a:latin typeface="Arial" panose="020B0604020202020204" pitchFamily="34" charset="0"/>
                <a:cs typeface="Arial" panose="020B0604020202020204" pitchFamily="34" charset="0"/>
              </a:rPr>
              <a:t> </a:t>
            </a:r>
            <a:r>
              <a:rPr lang="es-AR" sz="1100" dirty="0" smtClean="0">
                <a:latin typeface="Arial" panose="020B0604020202020204" pitchFamily="34" charset="0"/>
                <a:cs typeface="Arial" panose="020B0604020202020204" pitchFamily="34" charset="0"/>
              </a:rPr>
              <a:t>de Japón); </a:t>
            </a:r>
            <a:r>
              <a:rPr lang="es-AR" sz="1100" dirty="0">
                <a:latin typeface="Arial" panose="020B0604020202020204" pitchFamily="34" charset="0"/>
                <a:cs typeface="Arial" panose="020B0604020202020204" pitchFamily="34" charset="0"/>
              </a:rPr>
              <a:t>2) Instalación del sistema detector </a:t>
            </a:r>
            <a:r>
              <a:rPr lang="es-AR" sz="1100" dirty="0" err="1">
                <a:latin typeface="Arial" panose="020B0604020202020204" pitchFamily="34" charset="0"/>
                <a:cs typeface="Arial" panose="020B0604020202020204" pitchFamily="34" charset="0"/>
              </a:rPr>
              <a:t>HPGe</a:t>
            </a:r>
            <a:r>
              <a:rPr lang="es-AR" sz="1100" dirty="0">
                <a:latin typeface="Arial" panose="020B0604020202020204" pitchFamily="34" charset="0"/>
                <a:cs typeface="Arial" panose="020B0604020202020204" pitchFamily="34" charset="0"/>
              </a:rPr>
              <a:t> en el Instituto de Tecnología de Waterford y análisis de muestras marinas (EPA </a:t>
            </a:r>
            <a:r>
              <a:rPr lang="es-AR" sz="1100" dirty="0" smtClean="0">
                <a:latin typeface="Arial" panose="020B0604020202020204" pitchFamily="34" charset="0"/>
                <a:cs typeface="Arial" panose="020B0604020202020204" pitchFamily="34" charset="0"/>
              </a:rPr>
              <a:t>e </a:t>
            </a:r>
            <a:r>
              <a:rPr lang="es-AR" sz="1100" dirty="0">
                <a:latin typeface="Arial" panose="020B0604020202020204" pitchFamily="34" charset="0"/>
                <a:cs typeface="Arial" panose="020B0604020202020204" pitchFamily="34" charset="0"/>
              </a:rPr>
              <a:t>Instituto de Tecnología de Waterford </a:t>
            </a:r>
            <a:r>
              <a:rPr lang="es-AR" sz="1100" dirty="0" smtClean="0">
                <a:latin typeface="Arial" panose="020B0604020202020204" pitchFamily="34" charset="0"/>
                <a:cs typeface="Arial" panose="020B0604020202020204" pitchFamily="34" charset="0"/>
              </a:rPr>
              <a:t>); </a:t>
            </a:r>
            <a:r>
              <a:rPr lang="es-AR" sz="1100" dirty="0">
                <a:latin typeface="Arial" panose="020B0604020202020204" pitchFamily="34" charset="0"/>
                <a:cs typeface="Arial" panose="020B0604020202020204" pitchFamily="34" charset="0"/>
              </a:rPr>
              <a:t>3) La determinación </a:t>
            </a:r>
            <a:r>
              <a:rPr lang="es-AR" sz="1100" dirty="0" smtClean="0">
                <a:latin typeface="Arial" panose="020B0604020202020204" pitchFamily="34" charset="0"/>
                <a:cs typeface="Arial" panose="020B0604020202020204" pitchFamily="34" charset="0"/>
              </a:rPr>
              <a:t>de la relación </a:t>
            </a:r>
            <a:r>
              <a:rPr lang="es-AR" sz="1100" baseline="30000" dirty="0" smtClean="0">
                <a:latin typeface="Arial" panose="020B0604020202020204" pitchFamily="34" charset="0"/>
                <a:cs typeface="Arial" panose="020B0604020202020204" pitchFamily="34" charset="0"/>
              </a:rPr>
              <a:t>241</a:t>
            </a:r>
            <a:r>
              <a:rPr lang="es-AR" sz="1100" dirty="0" smtClean="0">
                <a:latin typeface="Arial" panose="020B0604020202020204" pitchFamily="34" charset="0"/>
                <a:cs typeface="Arial" panose="020B0604020202020204" pitchFamily="34" charset="0"/>
              </a:rPr>
              <a:t>Pu/</a:t>
            </a:r>
            <a:r>
              <a:rPr lang="es-AR" sz="1100" baseline="30000" dirty="0" smtClean="0">
                <a:latin typeface="Arial" panose="020B0604020202020204" pitchFamily="34" charset="0"/>
                <a:cs typeface="Arial" panose="020B0604020202020204" pitchFamily="34" charset="0"/>
              </a:rPr>
              <a:t>239,240</a:t>
            </a:r>
            <a:r>
              <a:rPr lang="es-AR" sz="1100" dirty="0" smtClean="0">
                <a:latin typeface="Arial" panose="020B0604020202020204" pitchFamily="34" charset="0"/>
                <a:cs typeface="Arial" panose="020B0604020202020204" pitchFamily="34" charset="0"/>
              </a:rPr>
              <a:t>Pu en </a:t>
            </a:r>
            <a:r>
              <a:rPr lang="es-AR" sz="1100" dirty="0">
                <a:latin typeface="Arial" panose="020B0604020202020204" pitchFamily="34" charset="0"/>
                <a:cs typeface="Arial" panose="020B0604020202020204" pitchFamily="34" charset="0"/>
              </a:rPr>
              <a:t>el recuento alfa </a:t>
            </a:r>
            <a:r>
              <a:rPr lang="es-AR" sz="1100" dirty="0" smtClean="0">
                <a:latin typeface="Arial" panose="020B0604020202020204" pitchFamily="34" charset="0"/>
                <a:cs typeface="Arial" panose="020B0604020202020204" pitchFamily="34" charset="0"/>
              </a:rPr>
              <a:t>del </a:t>
            </a:r>
            <a:r>
              <a:rPr lang="es-AR" sz="1100" baseline="30000" dirty="0" smtClean="0">
                <a:latin typeface="Arial" panose="020B0604020202020204" pitchFamily="34" charset="0"/>
                <a:cs typeface="Arial" panose="020B0604020202020204" pitchFamily="34" charset="0"/>
              </a:rPr>
              <a:t>241</a:t>
            </a:r>
            <a:r>
              <a:rPr lang="es-AR" sz="1100" dirty="0" smtClean="0">
                <a:latin typeface="Arial" panose="020B0604020202020204" pitchFamily="34" charset="0"/>
                <a:cs typeface="Arial" panose="020B0604020202020204" pitchFamily="34" charset="0"/>
              </a:rPr>
              <a:t>Am </a:t>
            </a:r>
            <a:r>
              <a:rPr lang="es-AR" sz="1100" dirty="0">
                <a:latin typeface="Arial" panose="020B0604020202020204" pitchFamily="34" charset="0"/>
                <a:cs typeface="Arial" panose="020B0604020202020204" pitchFamily="34" charset="0"/>
              </a:rPr>
              <a:t>en viejas </a:t>
            </a:r>
            <a:r>
              <a:rPr lang="es-AR" sz="1100" dirty="0" smtClean="0">
                <a:latin typeface="Arial" panose="020B0604020202020204" pitchFamily="34" charset="0"/>
                <a:cs typeface="Arial" panose="020B0604020202020204" pitchFamily="34" charset="0"/>
              </a:rPr>
              <a:t>muestras </a:t>
            </a:r>
            <a:r>
              <a:rPr lang="es-AR" sz="1100" dirty="0" err="1" smtClean="0">
                <a:latin typeface="Arial" panose="020B0604020202020204" pitchFamily="34" charset="0"/>
                <a:cs typeface="Arial" panose="020B0604020202020204" pitchFamily="34" charset="0"/>
              </a:rPr>
              <a:t>electrodepositadas</a:t>
            </a:r>
            <a:r>
              <a:rPr lang="es-AR" sz="1100" dirty="0" smtClean="0">
                <a:latin typeface="Arial" panose="020B0604020202020204" pitchFamily="34" charset="0"/>
                <a:cs typeface="Arial" panose="020B0604020202020204" pitchFamily="34" charset="0"/>
              </a:rPr>
              <a:t> (</a:t>
            </a:r>
            <a:r>
              <a:rPr lang="es-AR" sz="1100" dirty="0">
                <a:latin typeface="Arial" panose="020B0604020202020204" pitchFamily="34" charset="0"/>
                <a:cs typeface="Arial" panose="020B0604020202020204" pitchFamily="34" charset="0"/>
              </a:rPr>
              <a:t>EPA, Universidad de Dublín </a:t>
            </a:r>
            <a:r>
              <a:rPr lang="es-AR" sz="1100" dirty="0" smtClean="0">
                <a:latin typeface="Arial" panose="020B0604020202020204" pitchFamily="34" charset="0"/>
                <a:cs typeface="Arial" panose="020B0604020202020204" pitchFamily="34" charset="0"/>
              </a:rPr>
              <a:t>e Instituto </a:t>
            </a:r>
            <a:r>
              <a:rPr lang="es-AR" sz="1100" dirty="0">
                <a:latin typeface="Arial" panose="020B0604020202020204" pitchFamily="34" charset="0"/>
                <a:cs typeface="Arial" panose="020B0604020202020204" pitchFamily="34" charset="0"/>
              </a:rPr>
              <a:t>de Tecnología </a:t>
            </a:r>
            <a:r>
              <a:rPr lang="es-AR" sz="1100" dirty="0" smtClean="0">
                <a:latin typeface="Arial" panose="020B0604020202020204" pitchFamily="34" charset="0"/>
                <a:cs typeface="Arial" panose="020B0604020202020204" pitchFamily="34" charset="0"/>
              </a:rPr>
              <a:t>de Dublín Kevin </a:t>
            </a:r>
            <a:r>
              <a:rPr lang="es-AR" sz="1100" dirty="0">
                <a:latin typeface="Arial" panose="020B0604020202020204" pitchFamily="34" charset="0"/>
                <a:cs typeface="Arial" panose="020B0604020202020204" pitchFamily="34" charset="0"/>
              </a:rPr>
              <a:t>Street); 4) Validación de un método rápido para </a:t>
            </a:r>
            <a:r>
              <a:rPr lang="es-AR" sz="1100" baseline="30000" dirty="0">
                <a:latin typeface="Arial" panose="020B0604020202020204" pitchFamily="34" charset="0"/>
                <a:cs typeface="Arial" panose="020B0604020202020204" pitchFamily="34" charset="0"/>
              </a:rPr>
              <a:t>134</a:t>
            </a:r>
            <a:r>
              <a:rPr lang="es-AR" sz="1100" dirty="0">
                <a:latin typeface="Arial" panose="020B0604020202020204" pitchFamily="34" charset="0"/>
                <a:cs typeface="Arial" panose="020B0604020202020204" pitchFamily="34" charset="0"/>
              </a:rPr>
              <a:t>Cs en agua de mar usando una resina de cromatografía de extracción (EPA </a:t>
            </a:r>
            <a:r>
              <a:rPr lang="es-AR" sz="1100" dirty="0" smtClean="0">
                <a:latin typeface="Arial" panose="020B0604020202020204" pitchFamily="34" charset="0"/>
                <a:cs typeface="Arial" panose="020B0604020202020204" pitchFamily="34" charset="0"/>
              </a:rPr>
              <a:t>e </a:t>
            </a:r>
            <a:r>
              <a:rPr lang="es-AR" sz="1100" dirty="0">
                <a:latin typeface="Arial" panose="020B0604020202020204" pitchFamily="34" charset="0"/>
                <a:cs typeface="Arial" panose="020B0604020202020204" pitchFamily="34" charset="0"/>
              </a:rPr>
              <a:t>Instituto de Tecnología de Dublín Kevin </a:t>
            </a:r>
            <a:r>
              <a:rPr lang="es-AR" sz="1100" dirty="0" smtClean="0">
                <a:latin typeface="Arial" panose="020B0604020202020204" pitchFamily="34" charset="0"/>
                <a:cs typeface="Arial" panose="020B0604020202020204" pitchFamily="34" charset="0"/>
              </a:rPr>
              <a:t>Street).</a:t>
            </a:r>
            <a:endParaRPr lang="en-IE" sz="1100" dirty="0" smtClean="0">
              <a:latin typeface="Arial" panose="020B0604020202020204" pitchFamily="34" charset="0"/>
              <a:cs typeface="Arial" panose="020B0604020202020204" pitchFamily="34" charset="0"/>
            </a:endParaRPr>
          </a:p>
          <a:p>
            <a:r>
              <a:rPr lang="en-IE" sz="1100" dirty="0" smtClean="0">
                <a:latin typeface="Arial" panose="020B0604020202020204" pitchFamily="34" charset="0"/>
                <a:cs typeface="Arial" panose="020B0604020202020204" pitchFamily="34" charset="0"/>
              </a:rPr>
              <a:t>El </a:t>
            </a:r>
            <a:r>
              <a:rPr lang="en-IE" sz="1100" dirty="0" err="1" smtClean="0">
                <a:latin typeface="Arial" panose="020B0604020202020204" pitchFamily="34" charset="0"/>
                <a:cs typeface="Arial" panose="020B0604020202020204" pitchFamily="34" charset="0"/>
              </a:rPr>
              <a:t>programa</a:t>
            </a:r>
            <a:r>
              <a:rPr lang="en-IE" sz="1100" dirty="0" smtClean="0">
                <a:latin typeface="Arial" panose="020B0604020202020204" pitchFamily="34" charset="0"/>
                <a:cs typeface="Arial" panose="020B0604020202020204" pitchFamily="34" charset="0"/>
              </a:rPr>
              <a:t> </a:t>
            </a:r>
            <a:r>
              <a:rPr lang="en-IE" sz="1100" dirty="0" err="1" smtClean="0">
                <a:latin typeface="Arial" panose="020B0604020202020204" pitchFamily="34" charset="0"/>
                <a:cs typeface="Arial" panose="020B0604020202020204" pitchFamily="34" charset="0"/>
              </a:rPr>
              <a:t>completo</a:t>
            </a:r>
            <a:r>
              <a:rPr lang="en-IE" sz="1100" dirty="0" smtClean="0">
                <a:latin typeface="Arial" panose="020B0604020202020204" pitchFamily="34" charset="0"/>
                <a:cs typeface="Arial" panose="020B0604020202020204" pitchFamily="34" charset="0"/>
              </a:rPr>
              <a:t> </a:t>
            </a:r>
            <a:r>
              <a:rPr lang="en-IE" sz="1100" dirty="0" err="1" smtClean="0">
                <a:latin typeface="Arial" panose="020B0604020202020204" pitchFamily="34" charset="0"/>
                <a:cs typeface="Arial" panose="020B0604020202020204" pitchFamily="34" charset="0"/>
              </a:rPr>
              <a:t>puede</a:t>
            </a:r>
            <a:r>
              <a:rPr lang="en-IE" sz="1100" dirty="0" smtClean="0">
                <a:latin typeface="Arial" panose="020B0604020202020204" pitchFamily="34" charset="0"/>
                <a:cs typeface="Arial" panose="020B0604020202020204" pitchFamily="34" charset="0"/>
              </a:rPr>
              <a:t> verse </a:t>
            </a:r>
            <a:r>
              <a:rPr lang="en-IE" sz="1100" dirty="0" err="1" smtClean="0">
                <a:latin typeface="Arial" panose="020B0604020202020204" pitchFamily="34" charset="0"/>
                <a:cs typeface="Arial" panose="020B0604020202020204" pitchFamily="34" charset="0"/>
              </a:rPr>
              <a:t>en</a:t>
            </a:r>
            <a:r>
              <a:rPr lang="en-IE" sz="1100" dirty="0" smtClean="0">
                <a:latin typeface="Arial" panose="020B0604020202020204" pitchFamily="34" charset="0"/>
                <a:cs typeface="Arial" panose="020B0604020202020204" pitchFamily="34" charset="0"/>
              </a:rPr>
              <a:t>: </a:t>
            </a:r>
            <a:r>
              <a:rPr lang="en-IE" sz="1100" u="sng" dirty="0">
                <a:latin typeface="Arial" panose="020B0604020202020204" pitchFamily="34" charset="0"/>
                <a:cs typeface="Arial" panose="020B0604020202020204" pitchFamily="34" charset="0"/>
                <a:hlinkClick r:id="rId4"/>
              </a:rPr>
              <a:t>http://irrs.eu/documents/IRRS2016Scientificprogramme.pdf</a:t>
            </a:r>
            <a:r>
              <a:rPr lang="en-IE" sz="1100" dirty="0">
                <a:latin typeface="Arial" panose="020B0604020202020204" pitchFamily="34" charset="0"/>
                <a:cs typeface="Arial" panose="020B0604020202020204" pitchFamily="34" charset="0"/>
              </a:rPr>
              <a:t> </a:t>
            </a:r>
            <a:endParaRPr lang="en-CA" sz="1100" dirty="0">
              <a:latin typeface="Arial" panose="020B0604020202020204" pitchFamily="34" charset="0"/>
              <a:cs typeface="Arial" panose="020B0604020202020204" pitchFamily="34" charset="0"/>
            </a:endParaRPr>
          </a:p>
          <a:p>
            <a:pPr>
              <a:lnSpc>
                <a:spcPct val="115000"/>
              </a:lnSpc>
              <a:spcAft>
                <a:spcPts val="1000"/>
              </a:spcAft>
            </a:pPr>
            <a:endParaRPr lang="en-US" sz="1200" dirty="0">
              <a:latin typeface="Arial" panose="020B0604020202020204" pitchFamily="34" charset="0"/>
              <a:ea typeface="Calibri" panose="020F050202020403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pic>
        <p:nvPicPr>
          <p:cNvPr id="5" name="Picture 4" descr="C:\Users\Currivanl\AppData\Local\Microsoft\Windows\Temporary Internet Files\Content.Outlook\DV0DATYR\20161111_161338.jpg"/>
          <p:cNvPicPr/>
          <p:nvPr/>
        </p:nvPicPr>
        <p:blipFill rotWithShape="1">
          <a:blip r:embed="rId5" cstate="print">
            <a:extLst>
              <a:ext uri="{28A0092B-C50C-407E-A947-70E740481C1C}">
                <a14:useLocalDpi xmlns:a14="http://schemas.microsoft.com/office/drawing/2010/main" val="0"/>
              </a:ext>
            </a:extLst>
          </a:blip>
          <a:srcRect l="665" t="16075" r="11955" b="22696"/>
          <a:stretch/>
        </p:blipFill>
        <p:spPr bwMode="auto">
          <a:xfrm>
            <a:off x="1103105" y="7315052"/>
            <a:ext cx="5006340" cy="19735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1659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078" y="401462"/>
            <a:ext cx="914400" cy="977984"/>
          </a:xfrm>
          <a:prstGeom prst="rect">
            <a:avLst/>
          </a:prstGeom>
        </p:spPr>
      </p:pic>
      <p:sp>
        <p:nvSpPr>
          <p:cNvPr id="2" name="Rectangle 1"/>
          <p:cNvSpPr/>
          <p:nvPr/>
        </p:nvSpPr>
        <p:spPr>
          <a:xfrm>
            <a:off x="365078" y="1337741"/>
            <a:ext cx="6083502" cy="8386911"/>
          </a:xfrm>
          <a:prstGeom prst="rect">
            <a:avLst/>
          </a:prstGeom>
        </p:spPr>
        <p:txBody>
          <a:bodyPr wrap="square">
            <a:spAutoFit/>
          </a:bodyPr>
          <a:lstStyle/>
          <a:p>
            <a:pPr algn="ctr"/>
            <a:r>
              <a:rPr lang="es-AR" sz="1400" b="1" dirty="0" smtClean="0">
                <a:latin typeface="Arial" panose="020B0604020202020204" pitchFamily="34" charset="0"/>
                <a:cs typeface="Arial" panose="020B0604020202020204" pitchFamily="34" charset="0"/>
              </a:rPr>
              <a:t>Lord </a:t>
            </a:r>
            <a:r>
              <a:rPr lang="es-AR" sz="1400" b="1" dirty="0" err="1">
                <a:latin typeface="Arial" panose="020B0604020202020204" pitchFamily="34" charset="0"/>
                <a:cs typeface="Arial" panose="020B0604020202020204" pitchFamily="34" charset="0"/>
              </a:rPr>
              <a:t>Carlile</a:t>
            </a:r>
            <a:r>
              <a:rPr lang="es-AR" sz="1400" b="1" dirty="0">
                <a:latin typeface="Arial" panose="020B0604020202020204" pitchFamily="34" charset="0"/>
                <a:cs typeface="Arial" panose="020B0604020202020204" pitchFamily="34" charset="0"/>
              </a:rPr>
              <a:t> será el primer patrocinador de la </a:t>
            </a:r>
            <a:r>
              <a:rPr lang="es-AR" sz="1400" b="1" dirty="0" smtClean="0">
                <a:latin typeface="Arial" panose="020B0604020202020204" pitchFamily="34" charset="0"/>
                <a:cs typeface="Arial" panose="020B0604020202020204" pitchFamily="34" charset="0"/>
              </a:rPr>
              <a:t>Sociedad de Protección Radiológica del Reino Unido</a:t>
            </a:r>
            <a:r>
              <a:rPr lang="en-CA" sz="1400" b="1" dirty="0" smtClean="0">
                <a:latin typeface="Arial" panose="020B0604020202020204" pitchFamily="34" charset="0"/>
                <a:cs typeface="Arial" panose="020B0604020202020204" pitchFamily="34" charset="0"/>
              </a:rPr>
              <a:t> </a:t>
            </a:r>
            <a:r>
              <a:rPr lang="en-CA" sz="1200" dirty="0">
                <a:latin typeface="Arial" panose="020B0604020202020204" pitchFamily="34" charset="0"/>
                <a:cs typeface="Arial" panose="020B0604020202020204" pitchFamily="34" charset="0"/>
              </a:rPr>
              <a:t> </a:t>
            </a:r>
            <a:endParaRPr lang="en-CA" sz="1200" dirty="0" smtClean="0">
              <a:latin typeface="Arial" panose="020B0604020202020204" pitchFamily="34" charset="0"/>
              <a:cs typeface="Arial" panose="020B0604020202020204" pitchFamily="34" charset="0"/>
            </a:endParaRPr>
          </a:p>
          <a:p>
            <a:endParaRPr lang="en-CA" sz="1200" dirty="0" smtClean="0">
              <a:latin typeface="Arial" panose="020B0604020202020204" pitchFamily="34" charset="0"/>
              <a:cs typeface="Arial" panose="020B0604020202020204" pitchFamily="34" charset="0"/>
            </a:endParaRPr>
          </a:p>
          <a:p>
            <a:pPr algn="just"/>
            <a:r>
              <a:rPr lang="es-AR" sz="1100" dirty="0" smtClean="0">
                <a:latin typeface="Arial" panose="020B0604020202020204" pitchFamily="34" charset="0"/>
                <a:cs typeface="Arial" panose="020B0604020202020204" pitchFamily="34" charset="0"/>
              </a:rPr>
              <a:t>La </a:t>
            </a:r>
            <a:r>
              <a:rPr lang="es-AR" sz="1100" dirty="0">
                <a:latin typeface="Arial" panose="020B0604020202020204" pitchFamily="34" charset="0"/>
                <a:cs typeface="Arial" panose="020B0604020202020204" pitchFamily="34" charset="0"/>
              </a:rPr>
              <a:t>Sociedad de Protección Radiológica (SRP) se complace en anunciar que Lord </a:t>
            </a:r>
            <a:r>
              <a:rPr lang="es-AR" sz="1100" dirty="0" err="1">
                <a:latin typeface="Arial" panose="020B0604020202020204" pitchFamily="34" charset="0"/>
                <a:cs typeface="Arial" panose="020B0604020202020204" pitchFamily="34" charset="0"/>
              </a:rPr>
              <a:t>Carlile</a:t>
            </a:r>
            <a:r>
              <a:rPr lang="es-AR" sz="1100" dirty="0">
                <a:latin typeface="Arial" panose="020B0604020202020204" pitchFamily="34" charset="0"/>
                <a:cs typeface="Arial" panose="020B0604020202020204" pitchFamily="34" charset="0"/>
              </a:rPr>
              <a:t> de </a:t>
            </a:r>
            <a:r>
              <a:rPr lang="es-AR" sz="1100" dirty="0" err="1">
                <a:latin typeface="Arial" panose="020B0604020202020204" pitchFamily="34" charset="0"/>
                <a:cs typeface="Arial" panose="020B0604020202020204" pitchFamily="34" charset="0"/>
              </a:rPr>
              <a:t>Berriew</a:t>
            </a:r>
            <a:r>
              <a:rPr lang="es-AR" sz="1100" dirty="0">
                <a:latin typeface="Arial" panose="020B0604020202020204" pitchFamily="34" charset="0"/>
                <a:cs typeface="Arial" panose="020B0604020202020204" pitchFamily="34" charset="0"/>
              </a:rPr>
              <a:t> QC CBE ha aceptado una invitación para </a:t>
            </a:r>
            <a:r>
              <a:rPr lang="es-AR" sz="1100" dirty="0" smtClean="0">
                <a:latin typeface="Arial" panose="020B0604020202020204" pitchFamily="34" charset="0"/>
                <a:cs typeface="Arial" panose="020B0604020202020204" pitchFamily="34" charset="0"/>
              </a:rPr>
              <a:t>ser su </a:t>
            </a:r>
            <a:r>
              <a:rPr lang="es-AR" sz="1100" dirty="0">
                <a:latin typeface="Arial" panose="020B0604020202020204" pitchFamily="34" charset="0"/>
                <a:cs typeface="Arial" panose="020B0604020202020204" pitchFamily="34" charset="0"/>
              </a:rPr>
              <a:t>primer </a:t>
            </a:r>
            <a:r>
              <a:rPr lang="es-AR" sz="1100" dirty="0" smtClean="0">
                <a:latin typeface="Arial" panose="020B0604020202020204" pitchFamily="34" charset="0"/>
                <a:cs typeface="Arial" panose="020B0604020202020204" pitchFamily="34" charset="0"/>
              </a:rPr>
              <a:t>patrocinador.</a:t>
            </a:r>
            <a:r>
              <a:rPr lang="en-CA" sz="1100" dirty="0" smtClean="0">
                <a:latin typeface="Arial" panose="020B0604020202020204" pitchFamily="34" charset="0"/>
                <a:cs typeface="Arial" panose="020B0604020202020204" pitchFamily="34" charset="0"/>
              </a:rPr>
              <a:t> </a:t>
            </a:r>
            <a:endParaRPr lang="en-CA" sz="1100" dirty="0" smtClean="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p>
            <a:pPr algn="just"/>
            <a:r>
              <a:rPr lang="es-AR" sz="1100" dirty="0" smtClean="0">
                <a:latin typeface="Arial" panose="020B0604020202020204" pitchFamily="34" charset="0"/>
                <a:cs typeface="Arial" panose="020B0604020202020204" pitchFamily="34" charset="0"/>
              </a:rPr>
              <a:t>La </a:t>
            </a:r>
            <a:r>
              <a:rPr lang="es-AR" sz="1100" dirty="0">
                <a:latin typeface="Arial" panose="020B0604020202020204" pitchFamily="34" charset="0"/>
                <a:cs typeface="Arial" panose="020B0604020202020204" pitchFamily="34" charset="0"/>
              </a:rPr>
              <a:t>SRP es una organización </a:t>
            </a:r>
            <a:r>
              <a:rPr lang="es-AR" sz="1100" dirty="0" smtClean="0">
                <a:latin typeface="Arial" panose="020B0604020202020204" pitchFamily="34" charset="0"/>
                <a:cs typeface="Arial" panose="020B0604020202020204" pitchFamily="34" charset="0"/>
              </a:rPr>
              <a:t>acreditada </a:t>
            </a:r>
            <a:r>
              <a:rPr lang="es-AR" sz="1100" dirty="0">
                <a:latin typeface="Arial" panose="020B0604020202020204" pitchFamily="34" charset="0"/>
                <a:cs typeface="Arial" panose="020B0604020202020204" pitchFamily="34" charset="0"/>
              </a:rPr>
              <a:t>especializada en seguridad </a:t>
            </a:r>
            <a:r>
              <a:rPr lang="es-AR" sz="1100" dirty="0" smtClean="0">
                <a:latin typeface="Arial" panose="020B0604020202020204" pitchFamily="34" charset="0"/>
                <a:cs typeface="Arial" panose="020B0604020202020204" pitchFamily="34" charset="0"/>
              </a:rPr>
              <a:t>radiológica y </a:t>
            </a:r>
            <a:r>
              <a:rPr lang="es-AR" sz="1100" dirty="0">
                <a:latin typeface="Arial" panose="020B0604020202020204" pitchFamily="34" charset="0"/>
                <a:cs typeface="Arial" panose="020B0604020202020204" pitchFamily="34" charset="0"/>
              </a:rPr>
              <a:t>seguridad </a:t>
            </a:r>
            <a:r>
              <a:rPr lang="es-AR" sz="1100" dirty="0" smtClean="0">
                <a:latin typeface="Arial" panose="020B0604020202020204" pitchFamily="34" charset="0"/>
                <a:cs typeface="Arial" panose="020B0604020202020204" pitchFamily="34" charset="0"/>
              </a:rPr>
              <a:t>física </a:t>
            </a:r>
            <a:r>
              <a:rPr lang="es-AR" sz="1100" dirty="0">
                <a:latin typeface="Arial" panose="020B0604020202020204" pitchFamily="34" charset="0"/>
                <a:cs typeface="Arial" panose="020B0604020202020204" pitchFamily="34" charset="0"/>
              </a:rPr>
              <a:t>con </a:t>
            </a:r>
            <a:r>
              <a:rPr lang="es-AR" sz="1100" dirty="0" smtClean="0">
                <a:latin typeface="Arial" panose="020B0604020202020204" pitchFamily="34" charset="0"/>
                <a:cs typeface="Arial" panose="020B0604020202020204" pitchFamily="34" charset="0"/>
              </a:rPr>
              <a:t>más </a:t>
            </a:r>
            <a:r>
              <a:rPr lang="es-AR" sz="1100" dirty="0">
                <a:latin typeface="Arial" panose="020B0604020202020204" pitchFamily="34" charset="0"/>
                <a:cs typeface="Arial" panose="020B0604020202020204" pitchFamily="34" charset="0"/>
              </a:rPr>
              <a:t>de 2.200 </a:t>
            </a:r>
            <a:r>
              <a:rPr lang="es-AR" sz="1100" dirty="0" smtClean="0">
                <a:latin typeface="Arial" panose="020B0604020202020204" pitchFamily="34" charset="0"/>
                <a:cs typeface="Arial" panose="020B0604020202020204" pitchFamily="34" charset="0"/>
              </a:rPr>
              <a:t>miembros provenientes de </a:t>
            </a:r>
            <a:r>
              <a:rPr lang="es-AR" sz="1100" dirty="0">
                <a:latin typeface="Arial" panose="020B0604020202020204" pitchFamily="34" charset="0"/>
                <a:cs typeface="Arial" panose="020B0604020202020204" pitchFamily="34" charset="0"/>
              </a:rPr>
              <a:t>la industria, la medicina, </a:t>
            </a:r>
            <a:r>
              <a:rPr lang="es-AR" sz="1100" dirty="0" smtClean="0">
                <a:latin typeface="Arial" panose="020B0604020202020204" pitchFamily="34" charset="0"/>
                <a:cs typeface="Arial" panose="020B0604020202020204" pitchFamily="34" charset="0"/>
              </a:rPr>
              <a:t>el área académica </a:t>
            </a:r>
            <a:r>
              <a:rPr lang="es-AR" sz="1100" dirty="0">
                <a:latin typeface="Arial" panose="020B0604020202020204" pitchFamily="34" charset="0"/>
                <a:cs typeface="Arial" panose="020B0604020202020204" pitchFamily="34" charset="0"/>
              </a:rPr>
              <a:t>y la regulación. </a:t>
            </a:r>
            <a:r>
              <a:rPr lang="es-AR" sz="1100" dirty="0" smtClean="0">
                <a:latin typeface="Arial" panose="020B0604020202020204" pitchFamily="34" charset="0"/>
                <a:cs typeface="Arial" panose="020B0604020202020204" pitchFamily="34" charset="0"/>
              </a:rPr>
              <a:t>Fundada </a:t>
            </a:r>
            <a:r>
              <a:rPr lang="es-AR" sz="1100" dirty="0">
                <a:latin typeface="Arial" panose="020B0604020202020204" pitchFamily="34" charset="0"/>
                <a:cs typeface="Arial" panose="020B0604020202020204" pitchFamily="34" charset="0"/>
              </a:rPr>
              <a:t>hace más de 50 años como </a:t>
            </a:r>
            <a:r>
              <a:rPr lang="es-AR" sz="1100" dirty="0" smtClean="0">
                <a:latin typeface="Arial" panose="020B0604020202020204" pitchFamily="34" charset="0"/>
                <a:cs typeface="Arial" panose="020B0604020202020204" pitchFamily="34" charset="0"/>
              </a:rPr>
              <a:t>sociedad, la </a:t>
            </a:r>
            <a:r>
              <a:rPr lang="es-AR" sz="1100" dirty="0">
                <a:latin typeface="Arial" panose="020B0604020202020204" pitchFamily="34" charset="0"/>
                <a:cs typeface="Arial" panose="020B0604020202020204" pitchFamily="34" charset="0"/>
              </a:rPr>
              <a:t>SRP se ha convertido en un cuerpo profesional líder y tiene el Registro de profesionales de protección radiológica autorizados.</a:t>
            </a:r>
            <a:endParaRPr lang="en-CA" sz="1100" dirty="0" smtClean="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p>
            <a:pPr algn="just"/>
            <a:r>
              <a:rPr lang="es-AR" sz="1100" dirty="0" smtClean="0">
                <a:latin typeface="Arial" panose="020B0604020202020204" pitchFamily="34" charset="0"/>
                <a:cs typeface="Arial" panose="020B0604020202020204" pitchFamily="34" charset="0"/>
              </a:rPr>
              <a:t>¨En </a:t>
            </a:r>
            <a:r>
              <a:rPr lang="es-AR" sz="1100" dirty="0">
                <a:latin typeface="Arial" panose="020B0604020202020204" pitchFamily="34" charset="0"/>
                <a:cs typeface="Arial" panose="020B0604020202020204" pitchFamily="34" charset="0"/>
              </a:rPr>
              <a:t>reconocimiento a este cambio, </a:t>
            </a:r>
            <a:r>
              <a:rPr lang="es-AR" sz="1100" dirty="0" smtClean="0">
                <a:latin typeface="Arial" panose="020B0604020202020204" pitchFamily="34" charset="0"/>
                <a:cs typeface="Arial" panose="020B0604020202020204" pitchFamily="34" charset="0"/>
              </a:rPr>
              <a:t>la SRP </a:t>
            </a:r>
            <a:r>
              <a:rPr lang="es-AR" sz="1100" dirty="0">
                <a:latin typeface="Arial" panose="020B0604020202020204" pitchFamily="34" charset="0"/>
                <a:cs typeface="Arial" panose="020B0604020202020204" pitchFamily="34" charset="0"/>
              </a:rPr>
              <a:t>desea expandir sus actividades al ámbito </a:t>
            </a:r>
            <a:r>
              <a:rPr lang="es-AR" sz="1100" dirty="0" smtClean="0">
                <a:latin typeface="Arial" panose="020B0604020202020204" pitchFamily="34" charset="0"/>
                <a:cs typeface="Arial" panose="020B0604020202020204" pitchFamily="34" charset="0"/>
              </a:rPr>
              <a:t>parlamentario¨, </a:t>
            </a:r>
            <a:r>
              <a:rPr lang="es-AR" sz="1100" dirty="0">
                <a:latin typeface="Arial" panose="020B0604020202020204" pitchFamily="34" charset="0"/>
                <a:cs typeface="Arial" panose="020B0604020202020204" pitchFamily="34" charset="0"/>
              </a:rPr>
              <a:t>explicó el Presidente </a:t>
            </a:r>
            <a:r>
              <a:rPr lang="es-AR" sz="1100" dirty="0" smtClean="0">
                <a:latin typeface="Arial" panose="020B0604020202020204" pitchFamily="34" charset="0"/>
                <a:cs typeface="Arial" panose="020B0604020202020204" pitchFamily="34" charset="0"/>
              </a:rPr>
              <a:t>de la </a:t>
            </a:r>
            <a:r>
              <a:rPr lang="es-AR" sz="1100" dirty="0">
                <a:latin typeface="Arial" panose="020B0604020202020204" pitchFamily="34" charset="0"/>
                <a:cs typeface="Arial" panose="020B0604020202020204" pitchFamily="34" charset="0"/>
              </a:rPr>
              <a:t>SRP, el Profesor Peter Cole, </a:t>
            </a:r>
            <a:r>
              <a:rPr lang="es-AR" sz="1100" dirty="0" smtClean="0">
                <a:latin typeface="Arial" panose="020B0604020202020204" pitchFamily="34" charset="0"/>
                <a:cs typeface="Arial" panose="020B0604020202020204" pitchFamily="34" charset="0"/>
              </a:rPr>
              <a:t>¨Aunque </a:t>
            </a:r>
            <a:r>
              <a:rPr lang="es-AR" sz="1100" dirty="0">
                <a:latin typeface="Arial" panose="020B0604020202020204" pitchFamily="34" charset="0"/>
                <a:cs typeface="Arial" panose="020B0604020202020204" pitchFamily="34" charset="0"/>
              </a:rPr>
              <a:t>reconoce que </a:t>
            </a:r>
            <a:r>
              <a:rPr lang="es-AR" sz="1100" dirty="0" smtClean="0">
                <a:latin typeface="Arial" panose="020B0604020202020204" pitchFamily="34" charset="0"/>
                <a:cs typeface="Arial" panose="020B0604020202020204" pitchFamily="34" charset="0"/>
              </a:rPr>
              <a:t>los temas de </a:t>
            </a:r>
            <a:r>
              <a:rPr lang="es-AR" sz="1100" dirty="0">
                <a:latin typeface="Arial" panose="020B0604020202020204" pitchFamily="34" charset="0"/>
                <a:cs typeface="Arial" panose="020B0604020202020204" pitchFamily="34" charset="0"/>
              </a:rPr>
              <a:t>protección </a:t>
            </a:r>
            <a:r>
              <a:rPr lang="es-AR" sz="1100" dirty="0" smtClean="0">
                <a:latin typeface="Arial" panose="020B0604020202020204" pitchFamily="34" charset="0"/>
                <a:cs typeface="Arial" panose="020B0604020202020204" pitchFamily="34" charset="0"/>
              </a:rPr>
              <a:t>radiológica </a:t>
            </a:r>
            <a:r>
              <a:rPr lang="es-AR" sz="1100" dirty="0">
                <a:latin typeface="Arial" panose="020B0604020202020204" pitchFamily="34" charset="0"/>
                <a:cs typeface="Arial" panose="020B0604020202020204" pitchFamily="34" charset="0"/>
              </a:rPr>
              <a:t>no suelen preocupar al Parlamento, creemos que, cuando lo hagan, nuestra Sociedad debería estar en condiciones de hacer una contribución significativa a tales discusiones. Un </a:t>
            </a:r>
            <a:r>
              <a:rPr lang="es-AR" sz="1100" dirty="0" smtClean="0">
                <a:latin typeface="Arial" panose="020B0604020202020204" pitchFamily="34" charset="0"/>
                <a:cs typeface="Arial" panose="020B0604020202020204" pitchFamily="34" charset="0"/>
              </a:rPr>
              <a:t>patrocinador parlamentario </a:t>
            </a:r>
            <a:r>
              <a:rPr lang="es-AR" sz="1100" dirty="0">
                <a:latin typeface="Arial" panose="020B0604020202020204" pitchFamily="34" charset="0"/>
                <a:cs typeface="Arial" panose="020B0604020202020204" pitchFamily="34" charset="0"/>
              </a:rPr>
              <a:t>será de gran ayuda para lograr este objetivo. Lord </a:t>
            </a:r>
            <a:r>
              <a:rPr lang="es-AR" sz="1100" dirty="0" err="1">
                <a:latin typeface="Arial" panose="020B0604020202020204" pitchFamily="34" charset="0"/>
                <a:cs typeface="Arial" panose="020B0604020202020204" pitchFamily="34" charset="0"/>
              </a:rPr>
              <a:t>Carlile</a:t>
            </a:r>
            <a:r>
              <a:rPr lang="es-AR" sz="1100" dirty="0">
                <a:latin typeface="Arial" panose="020B0604020202020204" pitchFamily="34" charset="0"/>
                <a:cs typeface="Arial" panose="020B0604020202020204" pitchFamily="34" charset="0"/>
              </a:rPr>
              <a:t>, que tiene un interés de </a:t>
            </a:r>
            <a:r>
              <a:rPr lang="es-AR" sz="1100" dirty="0" smtClean="0">
                <a:latin typeface="Arial" panose="020B0604020202020204" pitchFamily="34" charset="0"/>
                <a:cs typeface="Arial" panose="020B0604020202020204" pitchFamily="34" charset="0"/>
              </a:rPr>
              <a:t>larga data </a:t>
            </a:r>
            <a:r>
              <a:rPr lang="es-AR" sz="1100" dirty="0">
                <a:latin typeface="Arial" panose="020B0604020202020204" pitchFamily="34" charset="0"/>
                <a:cs typeface="Arial" panose="020B0604020202020204" pitchFamily="34" charset="0"/>
              </a:rPr>
              <a:t>y experiencia en el campo relacionado </a:t>
            </a:r>
            <a:r>
              <a:rPr lang="es-AR" sz="1100" dirty="0" smtClean="0">
                <a:latin typeface="Arial" panose="020B0604020202020204" pitchFamily="34" charset="0"/>
                <a:cs typeface="Arial" panose="020B0604020202020204" pitchFamily="34" charset="0"/>
              </a:rPr>
              <a:t>con la </a:t>
            </a:r>
            <a:r>
              <a:rPr lang="es-AR" sz="1100" dirty="0">
                <a:latin typeface="Arial" panose="020B0604020202020204" pitchFamily="34" charset="0"/>
                <a:cs typeface="Arial" panose="020B0604020202020204" pitchFamily="34" charset="0"/>
              </a:rPr>
              <a:t>seguridad, será un excelente mentor para el </a:t>
            </a:r>
            <a:r>
              <a:rPr lang="es-AR" sz="1100" dirty="0" smtClean="0">
                <a:latin typeface="Arial" panose="020B0604020202020204" pitchFamily="34" charset="0"/>
                <a:cs typeface="Arial" panose="020B0604020202020204" pitchFamily="34" charset="0"/>
              </a:rPr>
              <a:t>rol que desarrollará </a:t>
            </a:r>
            <a:r>
              <a:rPr lang="es-AR" sz="1100" dirty="0">
                <a:latin typeface="Arial" panose="020B0604020202020204" pitchFamily="34" charset="0"/>
                <a:cs typeface="Arial" panose="020B0604020202020204" pitchFamily="34" charset="0"/>
              </a:rPr>
              <a:t>la </a:t>
            </a:r>
            <a:r>
              <a:rPr lang="es-AR" sz="1100" dirty="0" smtClean="0">
                <a:latin typeface="Arial" panose="020B0604020202020204" pitchFamily="34" charset="0"/>
                <a:cs typeface="Arial" panose="020B0604020202020204" pitchFamily="34" charset="0"/>
              </a:rPr>
              <a:t>Sociedad¨. Para </a:t>
            </a:r>
            <a:r>
              <a:rPr lang="es-AR" sz="1100" dirty="0">
                <a:latin typeface="Arial" panose="020B0604020202020204" pitchFamily="34" charset="0"/>
                <a:cs typeface="Arial" panose="020B0604020202020204" pitchFamily="34" charset="0"/>
              </a:rPr>
              <a:t>más detalles, visite: </a:t>
            </a:r>
            <a:r>
              <a:rPr lang="en-CA" sz="1100" dirty="0">
                <a:latin typeface="Arial" panose="020B0604020202020204" pitchFamily="34" charset="0"/>
                <a:cs typeface="Arial" panose="020B0604020202020204" pitchFamily="34" charset="0"/>
              </a:rPr>
              <a:t>https://srp-uk.org/news/article/172/lord-carlile-to-be-srp-s-first-patron</a:t>
            </a:r>
          </a:p>
          <a:p>
            <a:endParaRPr lang="en-CA" sz="1100" dirty="0" smtClean="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p>
            <a:pPr algn="ctr"/>
            <a:r>
              <a:rPr lang="es-AR" sz="1400" b="1" dirty="0" smtClean="0">
                <a:latin typeface="Arial" panose="020B0604020202020204" pitchFamily="34" charset="0"/>
                <a:cs typeface="Arial" panose="020B0604020202020204" pitchFamily="34" charset="0"/>
              </a:rPr>
              <a:t>La </a:t>
            </a:r>
            <a:r>
              <a:rPr lang="es-AR" sz="1400" b="1" dirty="0">
                <a:latin typeface="Arial" panose="020B0604020202020204" pitchFamily="34" charset="0"/>
                <a:cs typeface="Arial" panose="020B0604020202020204" pitchFamily="34" charset="0"/>
              </a:rPr>
              <a:t>Guía de la IRPA sobre </a:t>
            </a:r>
            <a:r>
              <a:rPr lang="es-AR" sz="1400" b="1" dirty="0" smtClean="0">
                <a:latin typeface="Arial" panose="020B0604020202020204" pitchFamily="34" charset="0"/>
                <a:cs typeface="Arial" panose="020B0604020202020204" pitchFamily="34" charset="0"/>
              </a:rPr>
              <a:t>el monitoreo </a:t>
            </a:r>
            <a:r>
              <a:rPr lang="es-AR" sz="1400" b="1" dirty="0">
                <a:latin typeface="Arial" panose="020B0604020202020204" pitchFamily="34" charset="0"/>
                <a:cs typeface="Arial" panose="020B0604020202020204" pitchFamily="34" charset="0"/>
              </a:rPr>
              <a:t>de la dosis de los ojos</a:t>
            </a:r>
            <a:endParaRPr lang="en-US" sz="1400" b="1"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pPr algn="just"/>
            <a:r>
              <a:rPr lang="es-AR" sz="1100" dirty="0" smtClean="0">
                <a:latin typeface="Arial" panose="020B0604020202020204" pitchFamily="34" charset="0"/>
                <a:cs typeface="Arial" panose="020B0604020202020204" pitchFamily="34" charset="0"/>
              </a:rPr>
              <a:t>También </a:t>
            </a:r>
            <a:r>
              <a:rPr lang="es-AR" sz="1100" dirty="0">
                <a:latin typeface="Arial" panose="020B0604020202020204" pitchFamily="34" charset="0"/>
                <a:cs typeface="Arial" panose="020B0604020202020204" pitchFamily="34" charset="0"/>
              </a:rPr>
              <a:t>nos complace </a:t>
            </a:r>
            <a:r>
              <a:rPr lang="es-AR" sz="1100" dirty="0" smtClean="0">
                <a:latin typeface="Arial" panose="020B0604020202020204" pitchFamily="34" charset="0"/>
                <a:cs typeface="Arial" panose="020B0604020202020204" pitchFamily="34" charset="0"/>
              </a:rPr>
              <a:t>en anunciar </a:t>
            </a:r>
            <a:r>
              <a:rPr lang="es-AR" sz="1100" dirty="0">
                <a:latin typeface="Arial" panose="020B0604020202020204" pitchFamily="34" charset="0"/>
                <a:cs typeface="Arial" panose="020B0604020202020204" pitchFamily="34" charset="0"/>
              </a:rPr>
              <a:t>que se ha publicado </a:t>
            </a:r>
            <a:r>
              <a:rPr lang="es-AR" sz="1100" dirty="0" smtClean="0">
                <a:latin typeface="Arial" panose="020B0604020202020204" pitchFamily="34" charset="0"/>
                <a:cs typeface="Arial" panose="020B0604020202020204" pitchFamily="34" charset="0"/>
              </a:rPr>
              <a:t>la </a:t>
            </a:r>
            <a:r>
              <a:rPr lang="es-AR" sz="1100" b="1" dirty="0" smtClean="0">
                <a:latin typeface="Arial" panose="020B0604020202020204" pitchFamily="34" charset="0"/>
                <a:cs typeface="Arial" panose="020B0604020202020204" pitchFamily="34" charset="0"/>
              </a:rPr>
              <a:t>“Guía </a:t>
            </a:r>
            <a:r>
              <a:rPr lang="es-AR" sz="1100" b="1" dirty="0">
                <a:latin typeface="Arial" panose="020B0604020202020204" pitchFamily="34" charset="0"/>
                <a:cs typeface="Arial" panose="020B0604020202020204" pitchFamily="34" charset="0"/>
              </a:rPr>
              <a:t>de la IRPA sobre la implementación </a:t>
            </a:r>
            <a:r>
              <a:rPr lang="es-AR" sz="1100" b="1" dirty="0">
                <a:latin typeface="Arial" panose="020B0604020202020204" pitchFamily="34" charset="0"/>
                <a:cs typeface="Arial" panose="020B0604020202020204" pitchFamily="34" charset="0"/>
              </a:rPr>
              <a:t>del monitoreo de </a:t>
            </a:r>
            <a:r>
              <a:rPr lang="es-AR" sz="1100" b="1" dirty="0">
                <a:latin typeface="Arial" panose="020B0604020202020204" pitchFamily="34" charset="0"/>
                <a:cs typeface="Arial" panose="020B0604020202020204" pitchFamily="34" charset="0"/>
              </a:rPr>
              <a:t>la dosis de los ojos y la protección </a:t>
            </a:r>
            <a:r>
              <a:rPr lang="es-AR" sz="1100" b="1" dirty="0">
                <a:latin typeface="Arial" panose="020B0604020202020204" pitchFamily="34" charset="0"/>
                <a:cs typeface="Arial" panose="020B0604020202020204" pitchFamily="34" charset="0"/>
              </a:rPr>
              <a:t>de los ojos </a:t>
            </a:r>
            <a:r>
              <a:rPr lang="es-AR" sz="1100" b="1" dirty="0">
                <a:latin typeface="Arial" panose="020B0604020202020204" pitchFamily="34" charset="0"/>
                <a:cs typeface="Arial" panose="020B0604020202020204" pitchFamily="34" charset="0"/>
              </a:rPr>
              <a:t>de los trabajadores".</a:t>
            </a:r>
            <a:endParaRPr lang="en-US" sz="1100" b="1" dirty="0">
              <a:latin typeface="Arial" panose="020B0604020202020204" pitchFamily="34" charset="0"/>
              <a:cs typeface="Arial" panose="020B0604020202020204" pitchFamily="34" charset="0"/>
            </a:endParaRPr>
          </a:p>
          <a:p>
            <a:pPr algn="just"/>
            <a:r>
              <a:rPr lang="es-AR" sz="1100" dirty="0" smtClean="0">
                <a:latin typeface="Arial" panose="020B0604020202020204" pitchFamily="34" charset="0"/>
                <a:cs typeface="Arial" panose="020B0604020202020204" pitchFamily="34" charset="0"/>
              </a:rPr>
              <a:t>Como ustedes saben</a:t>
            </a:r>
            <a:r>
              <a:rPr lang="es-AR" sz="1100" dirty="0">
                <a:latin typeface="Arial" panose="020B0604020202020204" pitchFamily="34" charset="0"/>
                <a:cs typeface="Arial" panose="020B0604020202020204" pitchFamily="34" charset="0"/>
              </a:rPr>
              <a:t>, la Comisión Internacional de Protección Radiológica revisó su umbral de dosis </a:t>
            </a:r>
            <a:r>
              <a:rPr lang="es-AR" sz="1100" dirty="0" smtClean="0">
                <a:latin typeface="Arial" panose="020B0604020202020204" pitchFamily="34" charset="0"/>
                <a:cs typeface="Arial" panose="020B0604020202020204" pitchFamily="34" charset="0"/>
              </a:rPr>
              <a:t>en los ojos </a:t>
            </a:r>
            <a:r>
              <a:rPr lang="es-AR" sz="1100" dirty="0">
                <a:latin typeface="Arial" panose="020B0604020202020204" pitchFamily="34" charset="0"/>
                <a:cs typeface="Arial" panose="020B0604020202020204" pitchFamily="34" charset="0"/>
              </a:rPr>
              <a:t>para la inducción de </a:t>
            </a:r>
            <a:r>
              <a:rPr lang="es-AR" sz="1100" dirty="0" smtClean="0">
                <a:latin typeface="Arial" panose="020B0604020202020204" pitchFamily="34" charset="0"/>
                <a:cs typeface="Arial" panose="020B0604020202020204" pitchFamily="34" charset="0"/>
              </a:rPr>
              <a:t>cataratas </a:t>
            </a:r>
            <a:r>
              <a:rPr lang="es-AR" sz="1100" dirty="0">
                <a:latin typeface="Arial" panose="020B0604020202020204" pitchFamily="34" charset="0"/>
                <a:cs typeface="Arial" panose="020B0604020202020204" pitchFamily="34" charset="0"/>
              </a:rPr>
              <a:t>en abril de 2011, especificando un límite de 0,5 Gy, en comparación con las dosis umbral </a:t>
            </a:r>
            <a:r>
              <a:rPr lang="es-AR" sz="1100" dirty="0" smtClean="0">
                <a:latin typeface="Arial" panose="020B0604020202020204" pitchFamily="34" charset="0"/>
                <a:cs typeface="Arial" panose="020B0604020202020204" pitchFamily="34" charset="0"/>
              </a:rPr>
              <a:t>previas </a:t>
            </a:r>
            <a:r>
              <a:rPr lang="es-AR" sz="1100" dirty="0">
                <a:latin typeface="Arial" panose="020B0604020202020204" pitchFamily="34" charset="0"/>
                <a:cs typeface="Arial" panose="020B0604020202020204" pitchFamily="34" charset="0"/>
              </a:rPr>
              <a:t>para cataratas </a:t>
            </a:r>
            <a:r>
              <a:rPr lang="es-AR" sz="1100" dirty="0" smtClean="0">
                <a:latin typeface="Arial" panose="020B0604020202020204" pitchFamily="34" charset="0"/>
                <a:cs typeface="Arial" panose="020B0604020202020204" pitchFamily="34" charset="0"/>
              </a:rPr>
              <a:t>con daños visuales </a:t>
            </a:r>
            <a:r>
              <a:rPr lang="es-AR" sz="1100" dirty="0">
                <a:latin typeface="Arial" panose="020B0604020202020204" pitchFamily="34" charset="0"/>
                <a:cs typeface="Arial" panose="020B0604020202020204" pitchFamily="34" charset="0"/>
              </a:rPr>
              <a:t>de 5 Gy para exposiciones agudas </a:t>
            </a:r>
            <a:r>
              <a:rPr lang="es-AR" sz="1100" dirty="0" smtClean="0">
                <a:latin typeface="Arial" panose="020B0604020202020204" pitchFamily="34" charset="0"/>
                <a:cs typeface="Arial" panose="020B0604020202020204" pitchFamily="34" charset="0"/>
              </a:rPr>
              <a:t>y &gt; </a:t>
            </a:r>
            <a:r>
              <a:rPr lang="es-AR" sz="1100" dirty="0">
                <a:latin typeface="Arial" panose="020B0604020202020204" pitchFamily="34" charset="0"/>
                <a:cs typeface="Arial" panose="020B0604020202020204" pitchFamily="34" charset="0"/>
              </a:rPr>
              <a:t>8 Gy </a:t>
            </a:r>
            <a:r>
              <a:rPr lang="es-AR" sz="1100" dirty="0" smtClean="0">
                <a:latin typeface="Arial" panose="020B0604020202020204" pitchFamily="34" charset="0"/>
                <a:cs typeface="Arial" panose="020B0604020202020204" pitchFamily="34" charset="0"/>
              </a:rPr>
              <a:t>para las exposiciones muy fraccionadas</a:t>
            </a:r>
            <a:r>
              <a:rPr lang="es-AR" sz="1100" dirty="0">
                <a:latin typeface="Arial" panose="020B0604020202020204" pitchFamily="34" charset="0"/>
                <a:cs typeface="Arial" panose="020B0604020202020204" pitchFamily="34" charset="0"/>
              </a:rPr>
              <a:t>.</a:t>
            </a:r>
            <a:endParaRPr lang="en-US" sz="1100" dirty="0">
              <a:latin typeface="Arial" panose="020B0604020202020204" pitchFamily="34" charset="0"/>
              <a:cs typeface="Arial" panose="020B0604020202020204" pitchFamily="34" charset="0"/>
            </a:endParaRPr>
          </a:p>
          <a:p>
            <a:pPr algn="just"/>
            <a:r>
              <a:rPr lang="es-AR" sz="1100" dirty="0" smtClean="0">
                <a:latin typeface="Arial" panose="020B0604020202020204" pitchFamily="34" charset="0"/>
                <a:cs typeface="Arial" panose="020B0604020202020204" pitchFamily="34" charset="0"/>
              </a:rPr>
              <a:t>Además</a:t>
            </a:r>
            <a:r>
              <a:rPr lang="es-AR" sz="1100" dirty="0">
                <a:latin typeface="Arial" panose="020B0604020202020204" pitchFamily="34" charset="0"/>
                <a:cs typeface="Arial" panose="020B0604020202020204" pitchFamily="34" charset="0"/>
              </a:rPr>
              <a:t>, la </a:t>
            </a:r>
            <a:r>
              <a:rPr lang="es-AR" sz="1100" dirty="0" smtClean="0">
                <a:latin typeface="Arial" panose="020B0604020202020204" pitchFamily="34" charset="0"/>
                <a:cs typeface="Arial" panose="020B0604020202020204" pitchFamily="34" charset="0"/>
              </a:rPr>
              <a:t>ICRP recomendó </a:t>
            </a:r>
            <a:r>
              <a:rPr lang="es-AR" sz="1100" dirty="0">
                <a:latin typeface="Arial" panose="020B0604020202020204" pitchFamily="34" charset="0"/>
                <a:cs typeface="Arial" panose="020B0604020202020204" pitchFamily="34" charset="0"/>
              </a:rPr>
              <a:t>una reducción del límite de dosis equivalente para el cristalino </a:t>
            </a:r>
            <a:r>
              <a:rPr lang="es-AR" sz="1100" dirty="0" smtClean="0">
                <a:latin typeface="Arial" panose="020B0604020202020204" pitchFamily="34" charset="0"/>
                <a:cs typeface="Arial" panose="020B0604020202020204" pitchFamily="34" charset="0"/>
              </a:rPr>
              <a:t>para </a:t>
            </a:r>
            <a:r>
              <a:rPr lang="es-AR" sz="1100" dirty="0">
                <a:latin typeface="Arial" panose="020B0604020202020204" pitchFamily="34" charset="0"/>
                <a:cs typeface="Arial" panose="020B0604020202020204" pitchFamily="34" charset="0"/>
              </a:rPr>
              <a:t>la exposición ocupacional en las situaciones de </a:t>
            </a:r>
            <a:r>
              <a:rPr lang="es-AR" sz="1100" dirty="0" smtClean="0">
                <a:latin typeface="Arial" panose="020B0604020202020204" pitchFamily="34" charset="0"/>
                <a:cs typeface="Arial" panose="020B0604020202020204" pitchFamily="34" charset="0"/>
              </a:rPr>
              <a:t>exposición </a:t>
            </a:r>
            <a:r>
              <a:rPr lang="es-AR" sz="1100" dirty="0">
                <a:latin typeface="Arial" panose="020B0604020202020204" pitchFamily="34" charset="0"/>
                <a:cs typeface="Arial" panose="020B0604020202020204" pitchFamily="34" charset="0"/>
              </a:rPr>
              <a:t>planificadas </a:t>
            </a:r>
            <a:r>
              <a:rPr lang="es-AR" sz="1100" dirty="0" smtClean="0">
                <a:latin typeface="Arial" panose="020B0604020202020204" pitchFamily="34" charset="0"/>
                <a:cs typeface="Arial" panose="020B0604020202020204" pitchFamily="34" charset="0"/>
              </a:rPr>
              <a:t>de </a:t>
            </a:r>
            <a:r>
              <a:rPr lang="es-AR" sz="1100" dirty="0">
                <a:latin typeface="Arial" panose="020B0604020202020204" pitchFamily="34" charset="0"/>
                <a:cs typeface="Arial" panose="020B0604020202020204" pitchFamily="34" charset="0"/>
              </a:rPr>
              <a:t>150 </a:t>
            </a:r>
            <a:r>
              <a:rPr lang="es-AR" sz="1100" dirty="0" err="1">
                <a:latin typeface="Arial" panose="020B0604020202020204" pitchFamily="34" charset="0"/>
                <a:cs typeface="Arial" panose="020B0604020202020204" pitchFamily="34" charset="0"/>
              </a:rPr>
              <a:t>mSv</a:t>
            </a:r>
            <a:r>
              <a:rPr lang="es-AR" sz="1100" dirty="0">
                <a:latin typeface="Arial" panose="020B0604020202020204" pitchFamily="34" charset="0"/>
                <a:cs typeface="Arial" panose="020B0604020202020204" pitchFamily="34" charset="0"/>
              </a:rPr>
              <a:t> a 20 </a:t>
            </a:r>
            <a:r>
              <a:rPr lang="es-AR" sz="1100" dirty="0" err="1">
                <a:latin typeface="Arial" panose="020B0604020202020204" pitchFamily="34" charset="0"/>
                <a:cs typeface="Arial" panose="020B0604020202020204" pitchFamily="34" charset="0"/>
              </a:rPr>
              <a:t>mSv</a:t>
            </a:r>
            <a:r>
              <a:rPr lang="es-AR" sz="1100" dirty="0">
                <a:latin typeface="Arial" panose="020B0604020202020204" pitchFamily="34" charset="0"/>
                <a:cs typeface="Arial" panose="020B0604020202020204" pitchFamily="34" charset="0"/>
              </a:rPr>
              <a:t> en un año, promediado durante períodos definidos de 5 años, sin dosis </a:t>
            </a:r>
            <a:r>
              <a:rPr lang="es-AR" sz="1100" dirty="0" smtClean="0">
                <a:latin typeface="Arial" panose="020B0604020202020204" pitchFamily="34" charset="0"/>
                <a:cs typeface="Arial" panose="020B0604020202020204" pitchFamily="34" charset="0"/>
              </a:rPr>
              <a:t>superiores </a:t>
            </a:r>
            <a:r>
              <a:rPr lang="es-AR" sz="1100" dirty="0">
                <a:latin typeface="Arial" panose="020B0604020202020204" pitchFamily="34" charset="0"/>
                <a:cs typeface="Arial" panose="020B0604020202020204" pitchFamily="34" charset="0"/>
              </a:rPr>
              <a:t>a 50 </a:t>
            </a:r>
            <a:r>
              <a:rPr lang="es-AR" sz="1100" dirty="0" err="1" smtClean="0">
                <a:latin typeface="Arial" panose="020B0604020202020204" pitchFamily="34" charset="0"/>
                <a:cs typeface="Arial" panose="020B0604020202020204" pitchFamily="34" charset="0"/>
              </a:rPr>
              <a:t>mSv</a:t>
            </a:r>
            <a:r>
              <a:rPr lang="es-AR" sz="1100" dirty="0" smtClean="0">
                <a:latin typeface="Arial" panose="020B0604020202020204" pitchFamily="34" charset="0"/>
                <a:cs typeface="Arial" panose="020B0604020202020204" pitchFamily="34" charset="0"/>
              </a:rPr>
              <a:t> </a:t>
            </a:r>
            <a:r>
              <a:rPr lang="es-AR" sz="1100" dirty="0">
                <a:latin typeface="Arial" panose="020B0604020202020204" pitchFamily="34" charset="0"/>
                <a:cs typeface="Arial" panose="020B0604020202020204" pitchFamily="34" charset="0"/>
              </a:rPr>
              <a:t>en un solo </a:t>
            </a:r>
            <a:r>
              <a:rPr lang="es-AR" sz="1100" dirty="0" smtClean="0">
                <a:latin typeface="Arial" panose="020B0604020202020204" pitchFamily="34" charset="0"/>
                <a:cs typeface="Arial" panose="020B0604020202020204" pitchFamily="34" charset="0"/>
              </a:rPr>
              <a:t>año. Este </a:t>
            </a:r>
            <a:r>
              <a:rPr lang="es-AR" sz="1100" dirty="0">
                <a:latin typeface="Arial" panose="020B0604020202020204" pitchFamily="34" charset="0"/>
                <a:cs typeface="Arial" panose="020B0604020202020204" pitchFamily="34" charset="0"/>
              </a:rPr>
              <a:t>límite de dosis revisado se incorpora a las Normas Básicas Internacionales de Seguridad del OIEA </a:t>
            </a:r>
            <a:r>
              <a:rPr lang="es-AR" sz="1100" dirty="0" smtClean="0">
                <a:latin typeface="Arial" panose="020B0604020202020204" pitchFamily="34" charset="0"/>
                <a:cs typeface="Arial" panose="020B0604020202020204" pitchFamily="34" charset="0"/>
              </a:rPr>
              <a:t>y a </a:t>
            </a:r>
            <a:r>
              <a:rPr lang="es-AR" sz="1100" dirty="0">
                <a:latin typeface="Arial" panose="020B0604020202020204" pitchFamily="34" charset="0"/>
                <a:cs typeface="Arial" panose="020B0604020202020204" pitchFamily="34" charset="0"/>
              </a:rPr>
              <a:t>la Directiva </a:t>
            </a:r>
            <a:r>
              <a:rPr lang="es-AR" sz="1100" dirty="0" err="1" smtClean="0">
                <a:latin typeface="Arial" panose="020B0604020202020204" pitchFamily="34" charset="0"/>
                <a:cs typeface="Arial" panose="020B0604020202020204" pitchFamily="34" charset="0"/>
              </a:rPr>
              <a:t>Euratom</a:t>
            </a:r>
            <a:r>
              <a:rPr lang="es-AR" sz="1100" dirty="0" smtClean="0">
                <a:latin typeface="Arial" panose="020B0604020202020204" pitchFamily="34" charset="0"/>
                <a:cs typeface="Arial" panose="020B0604020202020204" pitchFamily="34" charset="0"/>
              </a:rPr>
              <a:t>, para ser </a:t>
            </a:r>
            <a:r>
              <a:rPr lang="es-AR" sz="1100" dirty="0">
                <a:latin typeface="Arial" panose="020B0604020202020204" pitchFamily="34" charset="0"/>
                <a:cs typeface="Arial" panose="020B0604020202020204" pitchFamily="34" charset="0"/>
              </a:rPr>
              <a:t>aplicadas por los Estados Miembros antes de febrero de 2018. La nueva Guía de la IRPA </a:t>
            </a:r>
            <a:r>
              <a:rPr lang="es-AR" sz="1100" dirty="0" smtClean="0">
                <a:latin typeface="Arial" panose="020B0604020202020204" pitchFamily="34" charset="0"/>
                <a:cs typeface="Arial" panose="020B0604020202020204" pitchFamily="34" charset="0"/>
              </a:rPr>
              <a:t>toma en cuenta los </a:t>
            </a:r>
            <a:r>
              <a:rPr lang="es-AR" sz="1100" dirty="0">
                <a:latin typeface="Arial" panose="020B0604020202020204" pitchFamily="34" charset="0"/>
                <a:cs typeface="Arial" panose="020B0604020202020204" pitchFamily="34" charset="0"/>
              </a:rPr>
              <a:t>umbrales </a:t>
            </a:r>
            <a:r>
              <a:rPr lang="es-AR" sz="1100" dirty="0" smtClean="0">
                <a:latin typeface="Arial" panose="020B0604020202020204" pitchFamily="34" charset="0"/>
                <a:cs typeface="Arial" panose="020B0604020202020204" pitchFamily="34" charset="0"/>
              </a:rPr>
              <a:t>de dosis previamente </a:t>
            </a:r>
            <a:r>
              <a:rPr lang="es-AR" sz="1100" dirty="0">
                <a:latin typeface="Arial" panose="020B0604020202020204" pitchFamily="34" charset="0"/>
                <a:cs typeface="Arial" panose="020B0604020202020204" pitchFamily="34" charset="0"/>
              </a:rPr>
              <a:t>publicados </a:t>
            </a:r>
            <a:r>
              <a:rPr lang="es-AR" sz="1100" dirty="0" smtClean="0">
                <a:latin typeface="Arial" panose="020B0604020202020204" pitchFamily="34" charset="0"/>
                <a:cs typeface="Arial" panose="020B0604020202020204" pitchFamily="34" charset="0"/>
              </a:rPr>
              <a:t>por </a:t>
            </a:r>
            <a:r>
              <a:rPr lang="es-AR" sz="1100" dirty="0">
                <a:latin typeface="Arial" panose="020B0604020202020204" pitchFamily="34" charset="0"/>
                <a:cs typeface="Arial" panose="020B0604020202020204" pitchFamily="34" charset="0"/>
              </a:rPr>
              <a:t>la </a:t>
            </a:r>
            <a:r>
              <a:rPr lang="es-AR" sz="1100" dirty="0" smtClean="0">
                <a:latin typeface="Arial" panose="020B0604020202020204" pitchFamily="34" charset="0"/>
                <a:cs typeface="Arial" panose="020B0604020202020204" pitchFamily="34" charset="0"/>
              </a:rPr>
              <a:t>ICRP.</a:t>
            </a:r>
            <a:endParaRPr lang="en-CA" sz="11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 </a:t>
            </a:r>
            <a:endParaRPr lang="en-CA" sz="1100" dirty="0">
              <a:latin typeface="Arial" panose="020B0604020202020204" pitchFamily="34" charset="0"/>
              <a:cs typeface="Arial" panose="020B0604020202020204" pitchFamily="34" charset="0"/>
            </a:endParaRPr>
          </a:p>
          <a:p>
            <a:pPr algn="just"/>
            <a:r>
              <a:rPr lang="en-US" sz="1100" dirty="0" smtClean="0">
                <a:latin typeface="Arial" panose="020B0604020202020204" pitchFamily="34" charset="0"/>
                <a:cs typeface="Arial" panose="020B0604020202020204" pitchFamily="34" charset="0"/>
              </a:rPr>
              <a:t>Este </a:t>
            </a:r>
            <a:r>
              <a:rPr lang="en-US" sz="1100" dirty="0" err="1" smtClean="0">
                <a:latin typeface="Arial" panose="020B0604020202020204" pitchFamily="34" charset="0"/>
                <a:cs typeface="Arial" panose="020B0604020202020204" pitchFamily="34" charset="0"/>
              </a:rPr>
              <a:t>documento</a:t>
            </a:r>
            <a:r>
              <a:rPr lang="en-US" sz="1100" dirty="0" smtClean="0">
                <a:latin typeface="Arial" panose="020B0604020202020204" pitchFamily="34" charset="0"/>
                <a:cs typeface="Arial" panose="020B0604020202020204" pitchFamily="34" charset="0"/>
              </a:rPr>
              <a:t> </a:t>
            </a:r>
            <a:r>
              <a:rPr lang="en-US" sz="1100" dirty="0" err="1" smtClean="0">
                <a:latin typeface="Arial" panose="020B0604020202020204" pitchFamily="34" charset="0"/>
                <a:cs typeface="Arial" panose="020B0604020202020204" pitchFamily="34" charset="0"/>
              </a:rPr>
              <a:t>ya</a:t>
            </a:r>
            <a:r>
              <a:rPr lang="en-US" sz="1100" dirty="0" smtClean="0">
                <a:latin typeface="Arial" panose="020B0604020202020204" pitchFamily="34" charset="0"/>
                <a:cs typeface="Arial" panose="020B0604020202020204" pitchFamily="34" charset="0"/>
              </a:rPr>
              <a:t> ha </a:t>
            </a:r>
            <a:r>
              <a:rPr lang="en-US" sz="1100" dirty="0" err="1" smtClean="0">
                <a:latin typeface="Arial" panose="020B0604020202020204" pitchFamily="34" charset="0"/>
                <a:cs typeface="Arial" panose="020B0604020202020204" pitchFamily="34" charset="0"/>
              </a:rPr>
              <a:t>sido</a:t>
            </a:r>
            <a:r>
              <a:rPr lang="en-US" sz="1100" dirty="0" smtClean="0">
                <a:latin typeface="Arial" panose="020B0604020202020204" pitchFamily="34" charset="0"/>
                <a:cs typeface="Arial" panose="020B0604020202020204" pitchFamily="34" charset="0"/>
              </a:rPr>
              <a:t> </a:t>
            </a:r>
            <a:r>
              <a:rPr lang="en-US" sz="1100" dirty="0" err="1" smtClean="0">
                <a:latin typeface="Arial" panose="020B0604020202020204" pitchFamily="34" charset="0"/>
                <a:cs typeface="Arial" panose="020B0604020202020204" pitchFamily="34" charset="0"/>
              </a:rPr>
              <a:t>publicado</a:t>
            </a:r>
            <a:r>
              <a:rPr lang="en-US" sz="1100" dirty="0" smtClean="0">
                <a:latin typeface="Arial" panose="020B0604020202020204" pitchFamily="34" charset="0"/>
                <a:cs typeface="Arial" panose="020B0604020202020204" pitchFamily="34" charset="0"/>
              </a:rPr>
              <a:t> </a:t>
            </a:r>
            <a:r>
              <a:rPr lang="en-US" sz="1100" dirty="0" err="1" smtClean="0">
                <a:latin typeface="Arial" panose="020B0604020202020204" pitchFamily="34" charset="0"/>
                <a:cs typeface="Arial" panose="020B0604020202020204" pitchFamily="34" charset="0"/>
              </a:rPr>
              <a:t>en</a:t>
            </a:r>
            <a:r>
              <a:rPr lang="en-US" sz="1100" dirty="0" smtClean="0">
                <a:latin typeface="Arial" panose="020B0604020202020204" pitchFamily="34" charset="0"/>
                <a:cs typeface="Arial" panose="020B0604020202020204" pitchFamily="34" charset="0"/>
              </a:rPr>
              <a:t> </a:t>
            </a:r>
            <a:r>
              <a:rPr lang="en-US" sz="1100" dirty="0" err="1" smtClean="0">
                <a:latin typeface="Arial" panose="020B0604020202020204" pitchFamily="34" charset="0"/>
                <a:cs typeface="Arial" panose="020B0604020202020204" pitchFamily="34" charset="0"/>
              </a:rPr>
              <a:t>nuestro</a:t>
            </a:r>
            <a:r>
              <a:rPr lang="en-US" sz="1100" dirty="0" smtClean="0">
                <a:latin typeface="Arial" panose="020B0604020202020204" pitchFamily="34" charset="0"/>
                <a:cs typeface="Arial" panose="020B0604020202020204" pitchFamily="34" charset="0"/>
              </a:rPr>
              <a:t> website.</a:t>
            </a:r>
            <a:endParaRPr lang="en-US" sz="1100" dirty="0">
              <a:latin typeface="Arial" panose="020B0604020202020204" pitchFamily="34" charset="0"/>
              <a:cs typeface="Arial" panose="020B0604020202020204" pitchFamily="34" charset="0"/>
            </a:endParaRPr>
          </a:p>
          <a:p>
            <a:pPr algn="just"/>
            <a:r>
              <a:rPr lang="en-US" sz="1100" dirty="0">
                <a:latin typeface="Arial" panose="020B0604020202020204" pitchFamily="34" charset="0"/>
                <a:cs typeface="Arial" panose="020B0604020202020204" pitchFamily="34" charset="0"/>
              </a:rPr>
              <a:t>www.irpa.net</a:t>
            </a:r>
            <a:endParaRPr lang="en-CA" sz="1100" dirty="0">
              <a:latin typeface="Arial" panose="020B0604020202020204" pitchFamily="34" charset="0"/>
              <a:cs typeface="Arial" panose="020B0604020202020204" pitchFamily="34" charset="0"/>
            </a:endParaRPr>
          </a:p>
          <a:p>
            <a:pPr algn="just"/>
            <a:r>
              <a:rPr lang="en-US" sz="1100" dirty="0">
                <a:latin typeface="Arial" panose="020B0604020202020204" pitchFamily="34" charset="0"/>
                <a:cs typeface="Arial" panose="020B0604020202020204" pitchFamily="34" charset="0"/>
              </a:rPr>
              <a:t> </a:t>
            </a:r>
            <a:endParaRPr lang="en-CA" sz="1100" dirty="0">
              <a:latin typeface="Arial" panose="020B0604020202020204" pitchFamily="34" charset="0"/>
              <a:cs typeface="Arial" panose="020B0604020202020204" pitchFamily="34" charset="0"/>
            </a:endParaRPr>
          </a:p>
          <a:p>
            <a:pPr algn="just"/>
            <a:r>
              <a:rPr lang="es-AR" sz="1100" dirty="0" smtClean="0">
                <a:latin typeface="Arial" panose="020B0604020202020204" pitchFamily="34" charset="0"/>
                <a:cs typeface="Arial" panose="020B0604020202020204" pitchFamily="34" charset="0"/>
              </a:rPr>
              <a:t>Esperamos </a:t>
            </a:r>
            <a:r>
              <a:rPr lang="es-AR" sz="1100" dirty="0">
                <a:latin typeface="Arial" panose="020B0604020202020204" pitchFamily="34" charset="0"/>
                <a:cs typeface="Arial" panose="020B0604020202020204" pitchFamily="34" charset="0"/>
              </a:rPr>
              <a:t>que estos nuevos documentos sean una valiosa herramienta para el IRPA en el futuro, le deseamos una lectura agradable.</a:t>
            </a:r>
            <a:endParaRPr lang="en-US" sz="1100" dirty="0">
              <a:latin typeface="Arial" panose="020B0604020202020204" pitchFamily="34" charset="0"/>
              <a:cs typeface="Arial" panose="020B0604020202020204" pitchFamily="34" charset="0"/>
            </a:endParaRPr>
          </a:p>
          <a:p>
            <a:pPr algn="just"/>
            <a:endParaRPr lang="en-US" sz="1100" dirty="0" smtClean="0">
              <a:latin typeface="Arial" panose="020B0604020202020204" pitchFamily="34" charset="0"/>
              <a:cs typeface="Arial" panose="020B0604020202020204" pitchFamily="34" charset="0"/>
            </a:endParaRPr>
          </a:p>
          <a:p>
            <a:pPr algn="just"/>
            <a:r>
              <a:rPr lang="en-US" sz="1100" dirty="0" err="1" smtClean="0">
                <a:latin typeface="Arial" panose="020B0604020202020204" pitchFamily="34" charset="0"/>
                <a:cs typeface="Arial" panose="020B0604020202020204" pitchFamily="34" charset="0"/>
              </a:rPr>
              <a:t>Cordiales</a:t>
            </a:r>
            <a:r>
              <a:rPr lang="en-US" sz="1100" dirty="0" smtClean="0">
                <a:latin typeface="Arial" panose="020B0604020202020204" pitchFamily="34" charset="0"/>
                <a:cs typeface="Arial" panose="020B0604020202020204" pitchFamily="34" charset="0"/>
              </a:rPr>
              <a:t> </a:t>
            </a:r>
            <a:r>
              <a:rPr lang="en-US" sz="1100" dirty="0" err="1" smtClean="0">
                <a:latin typeface="Arial" panose="020B0604020202020204" pitchFamily="34" charset="0"/>
                <a:cs typeface="Arial" panose="020B0604020202020204" pitchFamily="34" charset="0"/>
              </a:rPr>
              <a:t>saludos</a:t>
            </a:r>
            <a:r>
              <a:rPr lang="en-US" sz="1100" dirty="0" smtClean="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r>
              <a:rPr lang="fr-CA" sz="1100" dirty="0">
                <a:latin typeface="Arial" panose="020B0604020202020204" pitchFamily="34" charset="0"/>
                <a:cs typeface="Arial" panose="020B0604020202020204" pitchFamily="34" charset="0"/>
              </a:rPr>
              <a:t>Bernard </a:t>
            </a:r>
            <a:r>
              <a:rPr lang="fr-CA" sz="1100" dirty="0" smtClean="0">
                <a:latin typeface="Arial" panose="020B0604020202020204" pitchFamily="34" charset="0"/>
                <a:cs typeface="Arial" panose="020B0604020202020204" pitchFamily="34" charset="0"/>
              </a:rPr>
              <a:t>Le </a:t>
            </a:r>
            <a:r>
              <a:rPr lang="fr-CA" sz="1100" dirty="0">
                <a:latin typeface="Arial" panose="020B0604020202020204" pitchFamily="34" charset="0"/>
                <a:cs typeface="Arial" panose="020B0604020202020204" pitchFamily="34" charset="0"/>
              </a:rPr>
              <a:t>Guen, MD, </a:t>
            </a:r>
            <a:r>
              <a:rPr lang="fr-CA" sz="1100" dirty="0" smtClean="0">
                <a:latin typeface="Arial" panose="020B0604020202020204" pitchFamily="34" charset="0"/>
                <a:cs typeface="Arial" panose="020B0604020202020204" pitchFamily="34" charset="0"/>
              </a:rPr>
              <a:t>PhD</a:t>
            </a:r>
            <a:r>
              <a:rPr lang="fr-CA" sz="1100" dirty="0" smtClean="0">
                <a:latin typeface="Arial" panose="020B0604020202020204" pitchFamily="34" charset="0"/>
                <a:cs typeface="Arial" panose="020B0604020202020204" pitchFamily="34" charset="0"/>
              </a:rPr>
              <a:t>, </a:t>
            </a:r>
            <a:r>
              <a:rPr lang="fr-CA" sz="1100" dirty="0" err="1" smtClean="0">
                <a:latin typeface="Arial" panose="020B0604020202020204" pitchFamily="34" charset="0"/>
                <a:cs typeface="Arial" panose="020B0604020202020204" pitchFamily="34" charset="0"/>
              </a:rPr>
              <a:t>Oficial</a:t>
            </a:r>
            <a:r>
              <a:rPr lang="fr-CA" sz="1100" dirty="0" smtClean="0">
                <a:latin typeface="Arial" panose="020B0604020202020204" pitchFamily="34" charset="0"/>
                <a:cs typeface="Arial" panose="020B0604020202020204" pitchFamily="34" charset="0"/>
              </a:rPr>
              <a:t> </a:t>
            </a:r>
            <a:r>
              <a:rPr lang="fr-CA" sz="1100" dirty="0" err="1" smtClean="0">
                <a:latin typeface="Arial" panose="020B0604020202020204" pitchFamily="34" charset="0"/>
                <a:cs typeface="Arial" panose="020B0604020202020204" pitchFamily="34" charset="0"/>
              </a:rPr>
              <a:t>Ejecutivo</a:t>
            </a:r>
            <a:r>
              <a:rPr lang="fr-CA" sz="1100" dirty="0" smtClean="0">
                <a:latin typeface="Arial" panose="020B0604020202020204" pitchFamily="34" charset="0"/>
                <a:cs typeface="Arial" panose="020B0604020202020204" pitchFamily="34" charset="0"/>
              </a:rPr>
              <a:t> de la IRPA</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411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TotalTime>
  <Words>1538</Words>
  <Application>Microsoft Office PowerPoint</Application>
  <PresentationFormat>A4 (210 x 297 mm)</PresentationFormat>
  <Paragraphs>137</Paragraphs>
  <Slides>8</Slides>
  <Notes>2</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Clement</dc:creator>
  <cp:lastModifiedBy>AMB</cp:lastModifiedBy>
  <cp:revision>151</cp:revision>
  <dcterms:created xsi:type="dcterms:W3CDTF">2016-05-19T13:06:51Z</dcterms:created>
  <dcterms:modified xsi:type="dcterms:W3CDTF">2017-05-09T18:58:41Z</dcterms:modified>
</cp:coreProperties>
</file>